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9" r:id="rId3"/>
    <p:sldId id="262" r:id="rId4"/>
    <p:sldId id="263" r:id="rId5"/>
    <p:sldId id="264" r:id="rId6"/>
    <p:sldId id="265" r:id="rId7"/>
    <p:sldId id="268" r:id="rId8"/>
    <p:sldId id="267" r:id="rId9"/>
    <p:sldId id="266" r:id="rId10"/>
    <p:sldId id="269" r:id="rId11"/>
    <p:sldId id="270" r:id="rId12"/>
    <p:sldId id="271" r:id="rId13"/>
    <p:sldId id="273"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7" r:id="rId28"/>
    <p:sldId id="286" r:id="rId29"/>
    <p:sldId id="288" r:id="rId30"/>
    <p:sldId id="289" r:id="rId31"/>
    <p:sldId id="260" r:id="rId3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76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AD60A-4B86-4444-AB83-DE95B241D2BE}" type="datetimeFigureOut">
              <a:rPr lang="es-CO" smtClean="0"/>
              <a:t>13/07/15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6ABC7-E4CF-4A0A-BED3-D8257AE5B989}" type="slidenum">
              <a:rPr lang="es-CO" smtClean="0"/>
              <a:t>‹Nr.›</a:t>
            </a:fld>
            <a:endParaRPr lang="es-CO"/>
          </a:p>
        </p:txBody>
      </p:sp>
    </p:spTree>
    <p:extLst>
      <p:ext uri="{BB962C8B-B14F-4D97-AF65-F5344CB8AC3E}">
        <p14:creationId xmlns:p14="http://schemas.microsoft.com/office/powerpoint/2010/main" val="31392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smtClean="0"/>
          </a:p>
        </p:txBody>
      </p:sp>
      <p:sp>
        <p:nvSpPr>
          <p:cNvPr id="23556"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6FD0123D-5284-49F3-92EE-4CD63B72D834}" type="slidenum">
              <a:rPr lang="es-CO" smtClean="0">
                <a:solidFill>
                  <a:srgbClr val="000000"/>
                </a:solidFill>
                <a:latin typeface="Calibri" pitchFamily="34" charset="0"/>
              </a:rPr>
              <a:pPr>
                <a:defRPr/>
              </a:pPr>
              <a:t>1</a:t>
            </a:fld>
            <a:endParaRPr lang="es-CO" smtClean="0">
              <a:solidFill>
                <a:srgbClr val="000000"/>
              </a:solidFill>
              <a:latin typeface="Calibri" pitchFamily="34" charset="0"/>
            </a:endParaRPr>
          </a:p>
        </p:txBody>
      </p:sp>
    </p:spTree>
    <p:extLst>
      <p:ext uri="{BB962C8B-B14F-4D97-AF65-F5344CB8AC3E}">
        <p14:creationId xmlns:p14="http://schemas.microsoft.com/office/powerpoint/2010/main" val="98546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816ABC7-E4CF-4A0A-BED3-D8257AE5B989}" type="slidenum">
              <a:rPr lang="es-CO" smtClean="0"/>
              <a:t>24</a:t>
            </a:fld>
            <a:endParaRPr lang="es-CO"/>
          </a:p>
        </p:txBody>
      </p:sp>
    </p:spTree>
    <p:extLst>
      <p:ext uri="{BB962C8B-B14F-4D97-AF65-F5344CB8AC3E}">
        <p14:creationId xmlns:p14="http://schemas.microsoft.com/office/powerpoint/2010/main" val="402155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grpSp>
      </p:grpSp>
      <p:sp>
        <p:nvSpPr>
          <p:cNvPr id="1128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s-ES" noProof="0" smtClean="0"/>
              <a:t>Haga clic para cambiar el estilo de título	</a:t>
            </a:r>
          </a:p>
        </p:txBody>
      </p:sp>
      <p:sp>
        <p:nvSpPr>
          <p:cNvPr id="1128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s-ES" noProof="0" smtClean="0"/>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fontAlgn="auto">
              <a:defRPr/>
            </a:lvl1pPr>
          </a:lstStyle>
          <a:p>
            <a:pPr>
              <a:defRPr/>
            </a:pPr>
            <a:endParaRPr lang="es-ES"/>
          </a:p>
        </p:txBody>
      </p:sp>
      <p:sp>
        <p:nvSpPr>
          <p:cNvPr id="19" name="Rectangle 17"/>
          <p:cNvSpPr>
            <a:spLocks noGrp="1" noChangeArrowheads="1"/>
          </p:cNvSpPr>
          <p:nvPr>
            <p:ph type="ftr" sz="quarter" idx="11"/>
          </p:nvPr>
        </p:nvSpPr>
        <p:spPr/>
        <p:txBody>
          <a:bodyPr/>
          <a:lstStyle>
            <a:lvl1pPr fontAlgn="auto">
              <a:defRPr/>
            </a:lvl1pPr>
          </a:lstStyle>
          <a:p>
            <a:pPr>
              <a:defRPr/>
            </a:pPr>
            <a:endParaRPr lang="es-ES"/>
          </a:p>
        </p:txBody>
      </p:sp>
      <p:sp>
        <p:nvSpPr>
          <p:cNvPr id="20" name="Rectangle 18"/>
          <p:cNvSpPr>
            <a:spLocks noGrp="1" noChangeArrowheads="1"/>
          </p:cNvSpPr>
          <p:nvPr>
            <p:ph type="sldNum" sz="quarter" idx="12"/>
          </p:nvPr>
        </p:nvSpPr>
        <p:spPr/>
        <p:txBody>
          <a:bodyPr/>
          <a:lstStyle>
            <a:lvl1pPr fontAlgn="auto">
              <a:defRPr/>
            </a:lvl1pPr>
          </a:lstStyle>
          <a:p>
            <a:pPr>
              <a:defRPr/>
            </a:pPr>
            <a:fld id="{14372CBE-2595-4B77-B510-A357A04F060D}" type="slidenum">
              <a:rPr lang="es-ES"/>
              <a:pPr>
                <a:defRPr/>
              </a:pPr>
              <a:t>‹Nr.›</a:t>
            </a:fld>
            <a:endParaRPr lang="es-ES" dirty="0"/>
          </a:p>
        </p:txBody>
      </p:sp>
    </p:spTree>
    <p:extLst>
      <p:ext uri="{BB962C8B-B14F-4D97-AF65-F5344CB8AC3E}">
        <p14:creationId xmlns:p14="http://schemas.microsoft.com/office/powerpoint/2010/main" val="304507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1672B4C2-E6F0-4DD7-A0F8-57B2F2FEBB6E}" type="slidenum">
              <a:rPr lang="es-ES"/>
              <a:pPr>
                <a:defRPr/>
              </a:pPr>
              <a:t>‹Nr.›</a:t>
            </a:fld>
            <a:endParaRPr lang="es-ES" dirty="0"/>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39659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26FB6F7E-37D3-4D62-BD66-540054F14A31}" type="slidenum">
              <a:rPr lang="es-ES"/>
              <a:pPr>
                <a:defRPr/>
              </a:pPr>
              <a:t>‹Nr.›</a:t>
            </a:fld>
            <a:endParaRPr lang="es-ES" dirty="0"/>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34494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BEC44250-1A72-4C00-BA65-168544EF85BA}" type="slidenum">
              <a:rPr lang="es-ES"/>
              <a:pPr>
                <a:defRPr/>
              </a:pPr>
              <a:t>‹Nr.›</a:t>
            </a:fld>
            <a:endParaRPr lang="es-ES" dirty="0"/>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124429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7200" y="1981200"/>
            <a:ext cx="8229600" cy="3886200"/>
          </a:xfrm>
        </p:spPr>
        <p:txBody>
          <a:bodyPr/>
          <a:lstStyle/>
          <a:p>
            <a:pPr lvl="0"/>
            <a:endParaRPr lang="es-ES" noProof="0" dirty="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56DE0DCE-A1FA-46A5-91DC-B5E63AD69625}" type="slidenum">
              <a:rPr lang="es-ES"/>
              <a:pPr>
                <a:defRPr/>
              </a:pPr>
              <a:t>‹Nr.›</a:t>
            </a:fld>
            <a:endParaRPr lang="es-ES" dirty="0"/>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213605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9F4C70A7-FC08-4494-81A0-4D80B772107F}" type="slidenum">
              <a:rPr lang="es-ES"/>
              <a:pPr>
                <a:defRPr/>
              </a:pPr>
              <a:t>‹Nr.›</a:t>
            </a:fld>
            <a:endParaRPr lang="es-ES" dirty="0"/>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242375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D689889B-8895-404D-8CEF-5BAAF331FB32}" type="slidenum">
              <a:rPr lang="es-ES"/>
              <a:pPr>
                <a:defRPr/>
              </a:pPr>
              <a:t>‹Nr.›</a:t>
            </a:fld>
            <a:endParaRPr lang="es-ES" dirty="0"/>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67279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F1595F03-8EF3-4698-8CCC-7987516EE58F}" type="slidenum">
              <a:rPr lang="es-ES"/>
              <a:pPr>
                <a:defRPr/>
              </a:pPr>
              <a:t>‹Nr.›</a:t>
            </a:fld>
            <a:endParaRPr lang="es-ES" dirty="0"/>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247832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9F86B042-2883-4A2C-9280-0C18F407D60F}" type="slidenum">
              <a:rPr lang="es-ES"/>
              <a:pPr>
                <a:defRPr/>
              </a:pPr>
              <a:t>‹Nr.›</a:t>
            </a:fld>
            <a:endParaRPr lang="es-ES" dirty="0"/>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112624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6811260B-FF53-458C-A0CC-3708ACFFF1EE}" type="slidenum">
              <a:rPr lang="es-ES"/>
              <a:pPr>
                <a:defRPr/>
              </a:pPr>
              <a:t>‹Nr.›</a:t>
            </a:fld>
            <a:endParaRPr lang="es-ES" dirty="0"/>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317125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53AD44E7-D47F-44C1-97E7-F0B67C51E8F3}" type="slidenum">
              <a:rPr lang="es-ES"/>
              <a:pPr>
                <a:defRPr/>
              </a:pPr>
              <a:t>‹Nr.›</a:t>
            </a:fld>
            <a:endParaRPr lang="es-ES" dirty="0"/>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223773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BB43DDF0-2071-4D6B-8041-9B9FB3B54721}" type="slidenum">
              <a:rPr lang="es-ES"/>
              <a:pPr>
                <a:defRPr/>
              </a:pPr>
              <a:t>‹Nr.›</a:t>
            </a:fld>
            <a:endParaRPr lang="es-ES" dirty="0"/>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261395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023BDFB9-5DD3-4360-98EE-46597757E499}" type="slidenum">
              <a:rPr lang="es-ES"/>
              <a:pPr>
                <a:defRPr/>
              </a:pPr>
              <a:t>‹Nr.›</a:t>
            </a:fld>
            <a:endParaRPr lang="es-ES" dirty="0"/>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1381154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fontAlgn="auto">
              <a:lnSpc>
                <a:spcPct val="100000"/>
              </a:lnSpc>
              <a:spcBef>
                <a:spcPct val="0"/>
              </a:spcBef>
              <a:spcAft>
                <a:spcPct val="0"/>
              </a:spcAft>
              <a:buClrTx/>
              <a:buSzTx/>
              <a:buFontTx/>
              <a:buNone/>
              <a:defRPr sz="1200">
                <a:solidFill>
                  <a:srgbClr val="000000"/>
                </a:solidFill>
                <a:latin typeface="+mn-lt"/>
                <a:cs typeface="+mn-cs"/>
              </a:defRPr>
            </a:lvl1pPr>
          </a:lstStyle>
          <a:p>
            <a:pPr>
              <a:defRPr/>
            </a:pPr>
            <a:endParaRPr lang="es-ES"/>
          </a:p>
        </p:txBody>
      </p:sp>
      <p:sp>
        <p:nvSpPr>
          <p:cNvPr id="10243"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fontAlgn="auto">
              <a:lnSpc>
                <a:spcPct val="100000"/>
              </a:lnSpc>
              <a:spcBef>
                <a:spcPct val="0"/>
              </a:spcBef>
              <a:spcAft>
                <a:spcPct val="0"/>
              </a:spcAft>
              <a:buClrTx/>
              <a:buSzTx/>
              <a:buFontTx/>
              <a:buNone/>
              <a:defRPr sz="1200">
                <a:solidFill>
                  <a:srgbClr val="000000"/>
                </a:solidFill>
                <a:latin typeface="Arial Black" pitchFamily="34" charset="0"/>
                <a:cs typeface="+mn-cs"/>
              </a:defRPr>
            </a:lvl1pPr>
          </a:lstStyle>
          <a:p>
            <a:pPr>
              <a:defRPr/>
            </a:pPr>
            <a:fld id="{8CF262FF-B113-409F-BACA-D250DDBB0549}" type="slidenum">
              <a:rPr lang="es-ES"/>
              <a:pPr>
                <a:defRPr/>
              </a:pPr>
              <a:t>‹Nr.›</a:t>
            </a:fld>
            <a:endParaRPr lang="es-ES" dirty="0"/>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a:solidFill>
                  <a:srgbClr val="666699"/>
                </a:solidFill>
                <a:cs typeface="Arial" pitchFamily="34"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a:solidFill>
                  <a:srgbClr val="666699"/>
                </a:solidFill>
                <a:cs typeface="Arial" pitchFamily="34"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a:solidFill>
                  <a:srgbClr val="9999CC"/>
                </a:solidFill>
                <a:cs typeface="Arial" pitchFamily="34"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a:solidFill>
                  <a:srgbClr val="666699"/>
                </a:solidFill>
                <a:cs typeface="Arial" pitchFamily="34"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sz="2400">
                <a:solidFill>
                  <a:srgbClr val="000000"/>
                </a:solidFill>
                <a:latin typeface="Times New Roman" pitchFamily="18" charset="0"/>
                <a:cs typeface="Arial" pitchFamily="34"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a:solidFill>
                  <a:srgbClr val="9999CC"/>
                </a:solidFill>
                <a:cs typeface="Arial" pitchFamily="34"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a:solidFill>
                  <a:srgbClr val="9999CC"/>
                </a:solidFill>
                <a:cs typeface="Arial"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56"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fontAlgn="auto">
              <a:lnSpc>
                <a:spcPct val="100000"/>
              </a:lnSpc>
              <a:spcBef>
                <a:spcPct val="0"/>
              </a:spcBef>
              <a:spcAft>
                <a:spcPct val="0"/>
              </a:spcAft>
              <a:buClrTx/>
              <a:buSzTx/>
              <a:buFontTx/>
              <a:buNone/>
              <a:defRPr sz="1200">
                <a:solidFill>
                  <a:srgbClr val="000000"/>
                </a:solidFill>
                <a:latin typeface="+mn-lt"/>
                <a:cs typeface="+mn-cs"/>
              </a:defRPr>
            </a:lvl1pPr>
          </a:lstStyle>
          <a:p>
            <a:pPr>
              <a:defRPr/>
            </a:pPr>
            <a:endParaRPr lang="es-ES"/>
          </a:p>
        </p:txBody>
      </p:sp>
    </p:spTree>
    <p:extLst>
      <p:ext uri="{BB962C8B-B14F-4D97-AF65-F5344CB8AC3E}">
        <p14:creationId xmlns:p14="http://schemas.microsoft.com/office/powerpoint/2010/main" val="2374080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hyperlink" Target="file://localhost/Volumes/OSCAR%20PEREZ/Oscar%20A.%20P%C3%A9rez%20Sayago/2.%20BIBLIOTECA/1.%20IGLESIA/1.%20EVANGELIZACI%C3%93N/1.%20PASTORAL/2.%20PASTORAL%20JUVENIL/1.%20CULTURAS%20JUVENILES/BIBLIOTECA/PEL%C3%8DCULAS%20Y%20VIDEOS/VIDEOS/CANCIONES/John%20Lennon%20Imagine,%20subtitulos%20espa%C3%B1ol.wm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hyperlink" Target="file://localhost/Volumes/OSCAR%20PEREZ/Oscar%20A.%20P%C3%A9rez%20Sayago/2.%20BIBLIOTECA/1.%20IGLESIA/1.%20EVANGELIZACI%C3%93N/1.%20PASTORAL/2.%20PASTORAL%20JUVENIL/1.%20CULTURAS%20JUVENILES/BIBLIOTECA/PEL%C3%8DCULAS%20Y%20VIDEOS/VIDEOS/JUVENTUD/La%20generaci%C3%B3n%20anal%C3%B3gica%20vs%20la%20generaci%C3%B3n%20digital.wm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hyperlink" Target="file://localhost/Volumes/OSCAR%20PEREZ/Oscar%20A.%20P%C3%A9rez%20Sayago/2.%20BIBLIOTECA/1.%20IGLESIA/1.%20EVANGELIZACI%C3%93N/1.%20PASTORAL/2.%20PASTORAL%20JUVENIL/1.%20CULTURAS%20JUVENILES/BIBLIOTECA/PEL%C3%8DCULAS%20Y%20VIDEOS/VIDEOS/JUVENTUD/Internet,%20los%20j%C3%B3venes%20y%20la%20educaci%C3%B3n.wm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hyperlink" Target="file://localhost/Volumes/OSCAR%20PEREZ/Oscar%20A.%20P%C3%A9rez%20Sayago/2.%20BIBLIOTECA/1.%20IGLESIA/1.%20EVANGELIZACI%C3%93N/1.%20PASTORAL/2.%20PASTORAL%20JUVENIL/1.%20CULTURAS%20JUVENILES/BIBLIOTECA/PEL%C3%8DCULAS%20Y%20VIDEOS/VIDEOS/JUVENTUD/APLICACION%20DE%20LAS%20TIC%20EN%20NUESTRA%20VIDA.wm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file://localhost/Volumes/OSCAR%20PEREZ/Oscar%20A.%20P%C3%A9rez%20Sayago/2.%20BIBLIOTECA/1.%20IGLESIA/1.%20EVANGELIZACI%C3%93N/1.%20PASTORAL/2.%20PASTORAL%20JUVENIL/1.%20CULTURAS%20JUVENILES/BIBLIOTECA/PEL%C3%8DCULAS%20Y%20VIDEOS/VIDEOS/JUVENTUD/Generaci%C3%B3n%20Y%20-%20NET.wm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imonides-virtual.com/alumnos/glosario/glosario.asp?id=%7B7DDBBBE9-60D4-4E1A-B6B0-46FB2D6666E8%7D" TargetMode="Externa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hyperlink" Target="mailto:oscarp347@gmail.com" TargetMode="External"/><Relationship Id="rId4" Type="http://schemas.openxmlformats.org/officeDocument/2006/relationships/hyperlink" Target="mailto:oscar.perez@ciec.edu.co" TargetMode="External"/><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file://localhost/Volumes/OSCAR%20PEREZ/Oscar%20A.%20P%C3%A9rez%20Sayago/2.%20BIBLIOTECA/1.%20IGLESIA/1.%20EVANGELIZACI%C3%93N/1.%20PASTORAL/2.%20PASTORAL%20JUVENIL/1.%20CULTURAS%20JUVENILES/BIBLIOTECA/PEL%C3%8DCULAS%20Y%20VIDEOS/VIDEOS/JUVENTUD/REPORTAJE%20ESPECIAL%20GENERACION%20NET.wm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559602" y="1988840"/>
            <a:ext cx="6372225" cy="2000250"/>
          </a:xfrm>
        </p:spPr>
        <p:txBody>
          <a:bodyPr/>
          <a:lstStyle/>
          <a:p>
            <a:pPr algn="ctr" eaLnBrk="1" hangingPunct="1">
              <a:defRPr/>
            </a:pPr>
            <a:r>
              <a:rPr lang="es-MX" sz="4400" b="1" dirty="0">
                <a:solidFill>
                  <a:schemeClr val="bg1"/>
                </a:solidFill>
                <a:latin typeface="Arial Narrow" pitchFamily="34" charset="0"/>
              </a:rPr>
              <a:t/>
            </a:r>
            <a:br>
              <a:rPr lang="es-MX" sz="4400" b="1" dirty="0">
                <a:solidFill>
                  <a:schemeClr val="bg1"/>
                </a:solidFill>
                <a:latin typeface="Arial Narrow" pitchFamily="34" charset="0"/>
              </a:rPr>
            </a:br>
            <a:r>
              <a:rPr lang="es-MX" b="1" dirty="0" smtClean="0">
                <a:solidFill>
                  <a:schemeClr val="bg1"/>
                </a:solidFill>
                <a:latin typeface="Britannic Bold"/>
                <a:cs typeface="Britannic Bold"/>
              </a:rPr>
              <a:t>¿CÓMO ENSEÑAR Y ACOMPAÑAR A LA </a:t>
            </a:r>
            <a:br>
              <a:rPr lang="es-MX" b="1" dirty="0" smtClean="0">
                <a:solidFill>
                  <a:schemeClr val="bg1"/>
                </a:solidFill>
                <a:latin typeface="Britannic Bold"/>
                <a:cs typeface="Britannic Bold"/>
              </a:rPr>
            </a:br>
            <a:r>
              <a:rPr lang="es-MX" b="1" dirty="0" smtClean="0">
                <a:solidFill>
                  <a:schemeClr val="bg1"/>
                </a:solidFill>
                <a:latin typeface="Britannic Bold"/>
                <a:cs typeface="Britannic Bold"/>
              </a:rPr>
              <a:t>GENERACIÓN NET?</a:t>
            </a:r>
            <a:r>
              <a:rPr lang="es-MX" sz="4800" b="1" dirty="0" smtClean="0">
                <a:solidFill>
                  <a:schemeClr val="bg1"/>
                </a:solidFill>
                <a:latin typeface="Arial Narrow" pitchFamily="34" charset="0"/>
              </a:rPr>
              <a:t/>
            </a:r>
            <a:br>
              <a:rPr lang="es-MX" sz="4800" b="1" dirty="0" smtClean="0">
                <a:solidFill>
                  <a:schemeClr val="bg1"/>
                </a:solidFill>
                <a:latin typeface="Arial Narrow" pitchFamily="34" charset="0"/>
              </a:rPr>
            </a:br>
            <a:r>
              <a:rPr lang="es-MX" sz="4400" b="1" dirty="0" smtClean="0">
                <a:solidFill>
                  <a:schemeClr val="bg1"/>
                </a:solidFill>
                <a:latin typeface="Arial Narrow" pitchFamily="34" charset="0"/>
              </a:rPr>
              <a:t> </a:t>
            </a:r>
            <a:endParaRPr lang="es-ES" sz="4400" b="1" dirty="0" smtClean="0">
              <a:solidFill>
                <a:schemeClr val="bg1"/>
              </a:solidFill>
              <a:effectLst>
                <a:outerShdw blurRad="38100" dist="38100" dir="2700000" algn="tl">
                  <a:srgbClr val="C0C0C0"/>
                </a:outerShdw>
              </a:effectLst>
              <a:latin typeface="Arial Narrow" pitchFamily="34" charset="0"/>
            </a:endParaRPr>
          </a:p>
        </p:txBody>
      </p:sp>
      <p:sp>
        <p:nvSpPr>
          <p:cNvPr id="3075" name="11 CuadroTexto"/>
          <p:cNvSpPr txBox="1">
            <a:spLocks noChangeArrowheads="1"/>
          </p:cNvSpPr>
          <p:nvPr/>
        </p:nvSpPr>
        <p:spPr bwMode="auto">
          <a:xfrm>
            <a:off x="611560" y="4508500"/>
            <a:ext cx="82816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r>
              <a:rPr lang="es-CO" sz="4000" b="1" i="1" dirty="0">
                <a:solidFill>
                  <a:srgbClr val="000000"/>
                </a:solidFill>
                <a:latin typeface="Candara"/>
                <a:cs typeface="Candara"/>
              </a:rPr>
              <a:t>Acercamiento a las Culturas Juveniles</a:t>
            </a:r>
          </a:p>
          <a:p>
            <a:pPr algn="r" eaLnBrk="1" fontAlgn="base" hangingPunct="1">
              <a:spcBef>
                <a:spcPct val="0"/>
              </a:spcBef>
              <a:spcAft>
                <a:spcPct val="0"/>
              </a:spcAft>
            </a:pPr>
            <a:endParaRPr lang="es-CO" sz="2800" i="1" dirty="0" smtClean="0">
              <a:solidFill>
                <a:srgbClr val="000000"/>
              </a:solidFill>
              <a:latin typeface="Brush Script MT Italic"/>
              <a:cs typeface="Brush Script MT Italic"/>
            </a:endParaRPr>
          </a:p>
          <a:p>
            <a:pPr algn="r" eaLnBrk="1" fontAlgn="base" hangingPunct="1">
              <a:spcBef>
                <a:spcPct val="0"/>
              </a:spcBef>
              <a:spcAft>
                <a:spcPct val="0"/>
              </a:spcAft>
            </a:pPr>
            <a:r>
              <a:rPr lang="es-CO" sz="2800" i="1" dirty="0" smtClean="0">
                <a:solidFill>
                  <a:srgbClr val="000000"/>
                </a:solidFill>
                <a:latin typeface="Brush Script MT Italic"/>
                <a:cs typeface="Brush Script MT Italic"/>
              </a:rPr>
              <a:t>Oscar </a:t>
            </a:r>
            <a:r>
              <a:rPr lang="es-CO" sz="2800" i="1" dirty="0">
                <a:solidFill>
                  <a:srgbClr val="000000"/>
                </a:solidFill>
                <a:latin typeface="Brush Script MT Italic"/>
                <a:cs typeface="Brush Script MT Italic"/>
              </a:rPr>
              <a:t>A. Pérez Sayago</a:t>
            </a:r>
          </a:p>
        </p:txBody>
      </p:sp>
      <p:sp>
        <p:nvSpPr>
          <p:cNvPr id="3076" name="AutoShape 2" descr="data:image/jpeg;base64,/9j/4AAQSkZJRgABAQAAAQABAAD/2wBDAAkGBwgHBgkIBwgKCgkLDRYPDQwMDRsUFRAWIB0iIiAdHx8kKDQsJCYxJx8fLT0tMTU3Ojo6Iys/RD84QzQ5Ojf/2wBDAQoKCg0MDRoPDxo3JR8lNzc3Nzc3Nzc3Nzc3Nzc3Nzc3Nzc3Nzc3Nzc3Nzc3Nzc3Nzc3Nzc3Nzc3Nzc3Nzc3Nzf/wAARCACZAH8DASIAAhEBAxEB/8QAHAAAAQUBAQEAAAAAAAAAAAAABAECAwUGAAcI/8QAQBAAAgEDAgMFBQYDBQkBAAAAAQIDAAQRBSESMUEGE1FhcRQiMoGhBxUjQpGxM1LBNnN00fA0NUNicpKys+Hx/8QAGQEAAwEBAQAAAAAAAAAAAAAAAQIDBAAF/8QAIhEAAgICAgIDAQEAAAAAAAAAAAECEQMhEjETQQQiUTJh/9oADAMBAAIRAxEAPwDD0tdXAVA1CrzoecfiGiBzqCf+JTIWRHXMMxt5Mp+tdXMQsTknpt50zFQQ8qxrlj+lDO/eNk8ulQM5dizc6kQ8qRjpkijx+VLwr1GaSnilKdnAMPgYr86f7RKmMqrY8qRc1dab2evdQ0e91aBoBZWLEXBZjxgABiQoBzgHPMcjQ6DxRXxSrKNjhvA1J0q67cdlIuz8Gm3FndvdwXiM3fcIC8QwQFx0IPXPI1moJ2ThW4VgCPdYjmP60yEaXaHX0YkgINZKZOGRh51tXXKkdCKyuox8Fy2Rzp4vZLJ0aKupRypKQqd1qK4+MHyqUc6juehooWQLPOkIy526UNHM8/Ex2TOwoWZ/aroDfhHSjUHCAo5CmYi2xcYqRelIBnbrUijHLnSWUSHDNPFIOfKngdaA6Q5Odem/ZjcRaT2f1zVdRVzp4ZI2HCTxkDfA6/EBt6V5kCF34eLG/DnGfLPStt227VabfaZZaH2bj7rToQssuFKgtjITfc4JyT4/OjQJ70bfUOyVlqvZWDT7a9RbCC4W4s7hTxd3C2cgHkcBnAztyzyrB9t7i17RWCxdmNMd9O0BCJL5McCxY3UHmw24sjwz1zWs7H2slx9nJ069vJLYanJLDaOBgoCDjHqQx+dZrWp7zsf9mtnp8A7i91C7lS5K7EKOJT9FUehodMW37MJbXHdnhfPDy36GgNciAcON6fxe7tyrnImiCOMkcqdJoR70WYG1IcUkw/CNBNgHHUedKO3QcKjulyn0pYWLplvGi7Wye/mWGM46s3PArrrYyi5uktmct4O7dieZOBRIDA/DV/e9no7VGjaTDvyc8x8qpfu+6WUoGV8bZyRQWWMvYZYJw00NUty4R+tPUk4IX60+PTr/AB7kSn0lx+9I0OoRnHskhA/lZT/lR0/Yu12hc4GADnxzShtqiaaSFS1zBLHj+eFh9RkU6KeKTdCGHirBvpz+ldTR3KJLxZFIxBUgk/I4pyhH+FgfHpTJYWxtiimgu/Rf65231DWNL0uxktre2k0+dZYprUlVPCpVcJ+XGfHpVv8AaXrUWvdmez14rxiWVmMkQYEocMG26e8PrXn7Lg+8MVEyqGLAAE/Ecc6fimRtoVjgU+0UyThR4GoWNWGjIPxJG9BRekKrbCn+DFVk2T8JxtvVl0oZrRCckmpIq02dp/EIiHznPWt3oFottYd5gGWUKSx6A1jFHCAPCt3pau2jwXAj41VQG8MHYVn+Tycfqb/guEZPmDalYKQ3eyAsMEEHfxqgiiVXJUddq0E0plJJ26YqnhXLehrJjnKTbZrzxiqoIhRcHO1BXjzQuvdR8QJ5k4Aq2hhzUr2mRjAIrVExyRnou0ckM80E9oXWF1R3jYHBOQPXODypNR0Oz1KUz20axuD+JGVxk9cg8jR02lW0V4t37LE8iHOGBKn1xUyyPJfSXTKI+8HvAHmR/wDlWcklcezOoSbal0Ap2ZSaMdxcyRSD8ko7xSf3H61X3emXunA+0wsYwd5YsyJjzHxD61srKQFSTzqOTUFjc9M0Flfsp4Y0YNnUpxHhZDsrqcqT6+Pkd6GmiK+8u6n6VoNS+67uZyj+y3J271BgN5MORFUk4a2fu5eEA8mB/Db0PQ+u3pVoy/DLNegJ6sNPdVULxKuPHNByxHi90EYPvKRutPXiCjhHSneyO0WnWuNLXVE0CVZx6/OtgmnKDnjXhdH4cAHOCMb7469PnVYeRoewdZL0sDxcBAOOhoSdRY0dySNjC2VGSaHhQB225NTrZiwXHhUvCFlbzNedjX2PUnuIRCxHSpXlBbhBGcZxmkgXi2olljRcgDixjOK2JaIasFYFxuDioHt158qKuZ2iVVRAXflmho453OZBgdKWR1IUsIYGNZ29uHggWf3GkklC4kBwqkZ4i3RR1/yq71bijtDjm2woU2gaExvurLwkGjGvZLIm9IponstVtBJdWZgLMUWVTgFgM4/Q9aD0/SfatY+7nuD7MY2dmzuFGPruKM1Qyx2yWcXd90hBUBOHGOpxVBcSmSdpCTk7bHFaY1droxZFXfZZ3ummwkMSsZYFOEkC+8o/qPL9KHXJk4CVG3MciPEU3TbiSJTGu8QOeA8s+Vdqc0DL7qMkhORyx+tU0yXRaZya4kAZPIbmkqs1qduH2eIkEjLnwFSStl26VgeqamZWMNu2IxsWH5v/AJRvZ9Clk0wGOJ8/ocf51RrEucFsnkBitrptksenJFjYIQceJzQzNRjQfjJznf4XFpIpVGB2oqQ5cGqbS5W7nu2+JDj1q1icsi8QweorBxqR6TncaDkkEI4mqNrviOSdqgnlOwZSQo286C+848lZIHXFaVsg5NvQbPKs5Vgxyp5eIqWyna1uFFzL3sDbqWG48iaCSW3mHFC2GHQior8kWh33zXcUBuS7C9Tube4lSOFg2XHwnON6VvdG9CaSF40LEsQu3Ec49KIv5AsedtqAy2rMv2puO5jPA2HbYYrOQS8a+98QqTX732u9IU/hxnAweZoG2YLKmThc4J8BWqEaiedklc9FpFN3Ywoy7chSTIQQXbjcjcmo3jZL2SNCSUHPywD/AFpGJzg5phLNE7hELHkBms/dSGXjff3jVhqdwvB3KNuSOLyquYgDLZI645mhFexpu9Emk2bXEveEExxsuTjmxzgfQ/pW6hQCEgDpQ2nWsYtHsoFABCzRnxKncfNWNGxrwjC4rFmn5JI9L4+PxxaKWWQ2t2kg2V9j61eQN3kYZCN6qdRh41cMCCOVO0K9IzDJsy/Wi42rQilTplzuQQ9CiOEORMAceNWFu6OcfWlvLQODneuja2Mn+FHLbJxloXyo5ODg/pQcl5Iv4UnvgnZhVjNbLFlo9moJkJbjkbix05VTkmGU21XsmsHaKY53AFVXafWu7Qwwn8Ruo6VHrGsx2iGK3AaUjf1rJTSvLIXkPE5O5p4Y7dsyZMtLihAcnel6Vy8q7NaTIW2kyd5d95LuWUg+e2P6VaPYiY8Qwoql0cjv0B5FsfrWqCgDh8KRjxMxJyxXD4d/CkLZGTzpUNOhDV6JeMNOs5xvJBLwsAdyAf6riryeNY2jlgJ7mdeNOLmPEfI/0oX7Puzcmu9n9Wmt5lWe2ukKo/wuCnLPQ7f650ZZxyRPPpd2jwyMCY1K4IkH5d+hAB+WeVYsmOpM9DFkuP8AoLOhlBz+tUVzFJDP3sQ95enjV9xYJVh15UFdR8TE9aEXQ0laIbPWFPutlJB+U86tItSMmcmqCa1SUZYDiH0oZlniGI52IHIMAarxi+iXKUey8vL5EB4iAOtZbU9XklburYcKnm5qd4JZFLzsz4BIX035VL2s0E6L92TpIZIb60WUv07z8wHluuPWnx4knZLLllVGXlRhlixYnmahUZIo1h5VE6Z+EVYz2RikPKlIxSGuOJbZmSNmX4lwR61srWUXEEcq8nUGsZb7hwOorQdmp+O1eEneJtvQ/wCjSsMXsqTkH1p6GkYZTA5jrSRkHlTimq7EdtL3slPcLBElzZ3ODPAx4SSNuJW6HG3ga9Z0nVuz3bixMaASSxjPcSngngOdiCDnGfAkV8+PzojT7u4tJ0uLOaSC4ibiSSNsMp8jXaaphTa6PWpNCn1O+mWKWKO9SRo5YZTw8TDcEH/mXf1B33FVepaBqlpn2jT7gAfnVCy/9wyKBtu3RvLq1u78iC+UiKeRRiK4TPuOf5XU/LfI5YHr2jXhv7JZo2IlX3ZQvRvTz5+W46VDwxbo0rM6s8SlQKxBIB8DTIbV7hylvC8z/wAsalj+gr3iVZm+JUf/AKogaQQXTjhUsq+CjAplgr2d51+HlGl9lpbdPvDWY2iVFJigPxgfmZhtgBc4B3JPSn9s9Fkk+znTZcq8mkxosjJuG4fw3x5DGflXp0+mxJbTCX3nZCMDfp1rLdknXU+z93Z3GZEjuWhYN1RlVuvjx5z51VRS0RlJy2eDNzNMYdRRWq2nsGp3NnxcfcTPDx5zxcLEZ+dQdK4mRlAw97OfGonj4dxRJG2ab0zQOBoG4WPntVxovDbzk95gMuDv15/69arHUA5O2xzijQGe5vBGBxxyHCjw4sYrgiKMbUzAR8HkeVPX4jTZv+H60QHSDK02BgH9ae3wVCn8QVxwRKgwR0POvQfs/wC1moQWU1paSxtqUCgIs4ys8YPug4IORyz0yDuC1YCT4aO7Lf2otP7qf/1NS5OrHx/0l+m11b7YO0Mv4FrZ2di6ErISDKwYcxvgDHmDW7+zLXr/AFzsqLnU7hri5W5ljMjADIBBGwAHWvD+1X9ob/8Avm/YV639i/8AZGX/ABkn7LT43yVsVqm0b0RmQlpOXSvLde1gdldE1CKxbgvryULAeqkZVn+SquPMrXrX5K8I+1P/AGi3/wARP+yUk3UojxVxZ59NkjLEs2clidzSrvz6V038M1ycqYmOxsaZy9akXkfSo1/iPROI59l+R/airlnt9TuJI/jE0gIz04jQdxyHz/ajtT/3hd/4iT/zNKzj/9k="/>
          <p:cNvSpPr>
            <a:spLocks noChangeAspect="1" noChangeArrowheads="1"/>
          </p:cNvSpPr>
          <p:nvPr/>
        </p:nvSpPr>
        <p:spPr bwMode="auto">
          <a:xfrm>
            <a:off x="63500" y="-565150"/>
            <a:ext cx="9715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a:solidFill>
                <a:srgbClr val="000000"/>
              </a:solidFill>
              <a:cs typeface="Arial" pitchFamily="34" charset="0"/>
            </a:endParaRPr>
          </a:p>
        </p:txBody>
      </p:sp>
      <p:sp>
        <p:nvSpPr>
          <p:cNvPr id="3077" name="AutoShape 4" descr="data:image/jpeg;base64,/9j/4AAQSkZJRgABAQAAAQABAAD/2wCEAAkGBhQSERQUExQVFBUVGBQYFRcYFRcUFRUXFxYWFRcXGBcXHCYeGhkjGRgUHy8gJCcpLCwsFR4xNTAqNSYrLCkBCQoKDgwOGg8PGikkHCQsLCwsKSwpKSwpLCwsKSwsLCwsLCwpKSwsLCwsLCwpLCksKSwsLCwsLCwsLCwsLCwpLP/AABEIALcBEwMBIgACEQEDEQH/xAAcAAABBQEBAQAAAAAAAAAAAAAFAAMEBgcCAQj/xAA8EAABAwEFBgQEBQIGAwEAAAABAAIRAwQFEiExBiJBUWFxE4GRsTKhwdEHQlLh8COiYnKCkrLxFBUzU//EABoBAAIDAQEAAAAAAAAAAAAAAAMEAAECBQb/xAAnEQACAwADAAIBBAIDAAAAAAAAAQIDERIhMQRBIgUTMlEzYXGRsf/aAAwDAQACEQMRAD8ArICRau4Sw5pIdQ0Ak94aJJgL2s8NaXHQCVAp3Baa7cca5taTGSnX2yd/SHqF7U3OiY6nIFEGoLd+yNpqVCwMLSMyXZD14qfVuC0WTfdDmD4wDoP1eSqXDxMuKnmtE6F6AkNF2AqNHgC9a2c+HD6leOzMDj8gnwMlCDZCULshIBRFChJrF3C6hUaPKTcvX3XrgvaWgSIVfZPobAXpC6aF7C0UNYEoXcLwhQg1VZP06Lym7gdfft9k65q8dTkR/wBjqFPogoXuFc03cDrz5/v0TwCjKQ1hShRb0vNtFoLpJOQA4/YKtWna+pO4GgDz91pQb8MymkW5wXMKu2PatxjG0O5kZGOysdGoHtDm5g6KY16RST8EAvS1dgL0hYNIH3n8A7oc1Eb3+FvdDgVPChyk0EmeAcfQfz0XpY5kOEiYz4JsOU+nbcDcLxPLLhAjuFaMvSXZLwOAS0Tn7lJNUiyMtM/cpJheGcGiEoXRC8IQmjSGLRSkQdCWz2kK52AgYRIHcwqzYrMKhLXGMiR3GaNVLtfUbuxpGgJnzSt3bSHKU0tRbqAEcEKvKpTdLcTTMggEHXKCmbqsj2NfTPI4c9EzY9n3gkh2RM5HLTSI55oGIY7KlTp4Rh/SS30JATmKAp190QwtjKcU+uqFh0noPf8AZOwfJaITXF4OiphBce5+yrts2ke4w04B0zJRK+rRFIjmRCD3Vczqzw1uXM8kVJLWwL5SfGI5QvmqCN4u6OEhWK7ryFQQRhcNR9Qvbw2GdTpYmS9w1HE9lWKtV9Ihw1BzHEHkRqqTjP8AialGVf8AIujQuyoN220VGAznxHI8lKqVMkPOwm9DlP4R2Cjut1MGMbZ7hCqjq9qcadDJjIDnTEniFGtOx1po75YXN1JbveoGav8AFPG+ysk1qXRYqNQOEgg9k4qZZ7zNN2IGOYOh6FW2y2oVGBw0PyPEK5LDMXo6V4kXLnEoaOnBIBQLVfdNhAJknlmnLNe9N5iYPI5KZ0Z1aSXMBEFdMMZHyPP911C6qMlpHT58FCzPr1vB1aseIDi1jeETA81D/wDFMlpEZ+ndEtmbM11f+pENkmdNYzWr3Zc1jqgHDRe4cQBPqFqy79t8cM10fuLk2ZE2wPDsMZxw0OUj1RnZi3HEaZmDpPAjMhaPVs9ip1MLaYNTLJrYAwmRmYGRVF/9K5l4VQBhaz+qMvyPiB33gPJZjap7pcqeD1BjAusCcwroNUIB77EYPP6IWEU2g+Jg6H3QkOWWWOBsg9I+amutxgNqsnLiIPEfzsoVOtGonNp9P4UTqClWzDsLssiYPLQ5HyVozL/ZIs9npubIfAM5aRmUlxQuwhsSOPTiV4jrTJwuSV6SuSVhkTPKNoLHBw1B/gVluS9MbSRAMkEcuI+UKl268WU9TnyGZ/Ze7H3kTVqMnN+83kSMiPSPRBtrbi2HqsySiaJTtUPJBIOhlpIPUFPttB0biHUiAT2QyherG5VJb5J21W4VBhpTEGXGR6JP6H20VC+LbjquwmRiIbnllkT8kyd1vZVJtWpQqOaciCZB0Knm+g7Iy32XSVeJYcp2a3vp7tBaJa2OaPbH2ptKmKhAM8S4NHLufIKp22pInWNFb/w/rU3sDagBILo9f3Wbv8Zuj/J0X2jeDn0nOpgBwH+b0GUoVXuR1qoVfFpgPg4XkguxDNpyaABIGSIWW2tp1XAAQRAzAzHREGXgXh9PlEmCMj3XPjJx8Oi4p+mPXNWcwnFxkHyU6vemR80GFcl1QjPP9lHqVyulxOWmsxFt2AtzW04OL4nSQ0kDudArxa72dTwcGETIbje7PhOQHkSs32LswfiaSd10hs5GQDPyK067i11GmGgOcwAHLSOGfFI3pKbZ0aNlWkV3bHYxlag60Um4KnxGRhxDjIGU9QqxddM0KhpEkgta5pIg9clrlch1MjhCyXau3h1saWRDWNGR1JkunrJRKJyl+LA3wjH8vsIPtCB7Q3oQAxpgu17Jx1pQK8JqVwP8o9U3GPYnN9Bi5dmaloYYEADJ3GeijXjdlSgS2oIPNaVsxb6WDw2GXMbJERkO6HXlZTby5hpmmRm18SOxMjLySyvly78GX8eLj16V/Zi9TVaWOO8zTq39lYQEMuTZRtn8Z7via6GGTAbAkHnmQigKI5KT/ExwlBfkB7Pcjf8AynkDCKjQRyDpOL6eqs923cKFWmRJl2eZOR5zwQx5gh36c/up7ahfUadRzk5HsEC3dGqVHCyPuil42MjeMjPiDr7D0QnaA0m1qkH+q6nTaBGrGvJJnTWAidCgS2SRAz44iepnJZ5tvfFQ13mk4tDWsaCIk/EXQT1PyVVrZYVc+MQu7JNstlMmA9hPLECfdZw6u+rm+o52Y1cTqeq6bQydBzBhO8DnfuP6Rbdoz/UaOTfqUJBUanbnPOF5JIEAnkOCcxIU00FjJSRJpOwOa5wMSD381NrU6NQlzXFp5Hn/ADkhTK5GhI9vTRemuDq0dxu/LT5KIjRYrPYKwaADIzgz1KSH2KtuCHu48Op6pIyZjCS9wEk6Kv3lfJJwsyHPie3Je31bDjNNphrTp15dkJxT9luMfsDKX0jzFMgqRcVqwV6bv0kD6KPGq5sjoe3hmJPmtSWpolb/ADX/ACbPQAe0OEfRPuZIJ55ZKr3Fe5okNdm06/cfZXag9jm4w4YdZ5d+S48ouLw9HZU4GU7fWCKoIGe6Pkqo4c1dttLSKpc8aSMPYZSqa8YiefBdP47/AAOR+oV8LF/tDNKpwT12Xo6hUa5vAkkcwYBHyUbAZzXj2c0ZpPpiCk09Xpr2z94CoW1KbgxzgJkaiOHI9laKrAWFgdLnSCRwkRPdZlsRVDmupOzwkEdAf3WkWBwa2I0XHtThLidyufOCZj9psLrLUqWd4OMmWu4Fsa+aHPolXP8AEJgNaifzGf8AbqVXqoA01zjmujXLnFNnKtjwk4oZuS8TZ6ocQY4x3/7WlbMWum8uIeHMcSRJ06ZLN/DADXTrqOqJ3TW3gIhuYJGWZOJvu4T2Q7a+S5IP8e5xfE1K1WwH+nTOXEjQdlmdsuLFa3MJLMTyGOiQXTEHzV9uuuA0DirPsxsq2o8Wio0FoMsGsuB+I9AR6hL/AB9UsQx8njw1mJ3rdVWzVXUqzSHNMTwdyLTxEZoUwBtopvd8OJpPQc19TXnc1KrTLKtNtRp1a4T/ANHqs52h/B6lUBNAmk7g2S9nzzjzXQcTm80QruslKyva9onECDpxGWasFO14HDd+MZbpHziIVCbe4s1cWW0AtNJwFGryEQJOo5YuIiYVwF6N8Mw4vedXHMevFcuyDh/I69dkZroo+3d71Kb/AA2kCkagxR8TnNDH4T/hEtPddW2/adKmHkziEtaNXfYdVXNq7QXVnDP4nuOeRJgTHDIAeS5s2y9orUm1qQ8QAEYQd6ATIAOvHIc09XBKKOfbOTmxq8toataRIY05YW8QeZ4q0bK2t1OlTxS4EEidciRHll6qkVrO5hhzXNI4OBBHQgq27FBlQFtR5ZhILdZzBBy4iRoiWVqUeIOqzjLS9W+9SLM4tAAgnI65adFltrvB1Xed0yGgGZ+60s2Uhrhk9gG6Ro4nISDpGpWa2yymm9zDq0x+/og1VOEXoe6xSfQLo0vjbwIyTtJ8gnnBPcZFdMbDvKFzZBvOHNHFfD2qYcHc8vdS2vxNB5ZH6FQmmd08C/5Nn3XV3V94tPFVJaiRlkiRKRKVRsFckoA0ErEdwefuUlxYnbg8/cpIyKBN4/8A1f8A5ne6iObnPzUu8sqr5/UfdRz0gjkjrwRYwXa8x7FJ2R6FeO1PbTzSOndWQuV2Vg+k0n+Qprahg5mDlrqgGzNeaZB1BIRo1Y7+y5845Jo9v8Wz9ymMn/RCvsf0yOMKnVHkZjUK23q7dKqNU5gc0xR4cL9Y/nFkuy2YuaX8Bkc/ovfDhNAYS3kf56qa6q9rS3DLXR+UyjnFC+yFsa20NDsse758Pt5rWKZ3B2WG2QOpvzDmkbwDgWnIzoVq9G9AaTXD8wBHmFzPlw/JM6nwp7FxKTt5eIda+QptaPM5/ZVsXg+pDGANzO9EuUjaCrjtDy7MYySAYJExkewXVgpNEmIgT8U+wT1cVGCQhbPlNs4DQ1+HWACTqZVu2QsQqiuI0FMj+8THL7qoWV5Li4CZORnhw6q1bD13NtPMvaR0AG99Fc0msMwk4vUXS77rfIEDkN4HXTRatYbMKdNjB+UAd+Z9VVtl6fiVZLQPDAJM8T8OXqfJW8lVVWoa0EuulZiZ6QuTTSeUsaMLmS/i5sniqUbSBu4msqdC5wDSekwELu2nVYPCe0ioIBbGcnTvP1WpbaWUVLFWB4NDvNjmvH/FVS3km3UgeVAt8zB75gpT5MNQ58aeNmSbZXc6nWM84J4SNQDxjJX/APB8kWV85gVDA7gSmfxcs7BToAAAl9Rxy4H+D0Rr8Nbu8OxBxEE1BPmT9wt50kCb1tlttmzNntDf69Jj+4mO3EFZaLkF23i+kJNKo3GwnNzWycusGfIrZQc1TPxFuwFjLUBv2dwLv8VJxw1B5Az5FGQNendOk0sjUHPp0PpCpm3Fxgt8VogtADurefl7SrXdBEObOUS3t9lxeNPE2CMjkUT1YbMVqZP7pvSoDzyRfaC7fBquZwBlv+V2n28kHqCfLNBazooeNOK+ejgT6gA+yHvaWu6gojXqZsd3Hr+4US1Nzn1VJlPwIl2JgeOxUeU3dloALmHRwMdHDMfbzXTnIUo4xiuWoI2L4B5+5XqbsR3B5+5SW0jWkG9R/Wf3UZrRwUu+hhqn/EAfp9FDniEVeCT9G7RlnylNkwAna+83kVHe7RbKC1wvLS/rH1Rxp4nIIRdTN3vmieDmkbO5HrfgJxoimRL5r7mWQ+ZVWeRiEqw34Yb16qtg7yPT4cj9UltqJlf4ZE8wpdOoC2eiar/AYGUZKDZK+FFOSS6zHTiJJPUkkeZWtbAUKVqsLMbJdTLmSHFswZE9g4eiyl7wdFoH4T2n/wCtPq0j0j6BCsXS89+wlcmn0U286Q8epl+d8eTiodsfhZhGrzn2RPayiaVrrN4Yi4dnZ+8+iD0qTnvkDQanQIiazUYYUsjcLdIVz2NulwDa+MjxHVKYAGgYGOJJ4zjHoqU2oGw12XIzIJ+hWl7B3nRZR8KuxxBcXBzQSWSAOGcEAaeiyzSNJ2TsjaNH4pdUcXuMzJOQAPINAHqjzECovouYDScC0Q0RIiBoQdESsVSBzC0jLJD9CFxSBgc4XlptQA4z0BJ+SjXfbhVBiQWuLTOuUfdaKGdqKZNjtA0PhVM/9BVOoVxWr3fUGeOmCf8AScXvKvV7WTxaFSnwexzT/qBErKtjGOaKJdOOy1atNzf8Lg5mnRxafIodi1Ba3jPPxIoGrarPR/M8tHYOcB68ewC0KyXcKVBzG9SO4Aj5hV6tdBfbKVoInCSIJ4EEE95w+QVsdXELKIxWWpi0Td/Ci2hU8Ygtc0tLREmRBDRxOar14XvUswdhGLEciScLR2GvaUDtlrdUBc9xc4jU+w5DohWXKvrA9Px3Y93oa2RtwqUWQXbssBdAc5oJAmCROQlGK7FQNk738GvWoH4cZc3pOf2WgVLSHiZ4BNweoC1jwpG293y1tSNN09jp8/8AkqGcngHjIWu3jZw9pacwRBWW7RXcaNSNYgg8xwPfgVU19lEJ7ZYRxaVHdWEdwfbVSXPnP9Q+YUGmyZPL/tDRTG6IzBRi02YhoJ8/pKFHIwjjH4rOQdY9ipPsut4xWE7g8/cpL2wncHn7lJRBxm/W7zTzEeh/dDWZJ22WzxHk8NB2UfFC2vBVvsfc4KHTGJ8NH84qU6CJhe2RzWknITzUk8QWiCnNKT6C9jowOXzU3EAh9K86cZu916bzp/qCUxs9VC6qMcUl/wBkO/K8tP8ACgNnZLkSvW1tIOHih9lZJ1TNayJ53581O3U9CVqqSwoO1ueSJ1qUN+o4KAzIraEWONeWq9fhzbcDqrgJJwgdIBn3VbuLZ6pa6m60loEuM4RpoHEEYitHuL8NzWoPp06ooOAksc9zyXc3AAbpjXPTRKfIvjH8N7/8CwrlnLOirbYWqlaarHUySW4g4gQCDmAJ1zxeqGUWhuTWx31Xl5UjQqPY74qbnMcJylpIMHiMlGqXlyR4xbS7MN4SbQGkQfur9shZ6rKbA5mJoGWe8BqAQs3sbCarNcziGLLLUmeUA5reLnqMNPGCMGGQTkMIyJM6aGVb/oi/stFxVGOoiAJBzj+ckSZTBWe2XbmlTkUKReDq4nAHHmBBMeilU/xI5UoPV+XsiKLBtovFos8tiSOyGXfZPDe4Cd7M58dJ9lT6/wCJNo4Ch2LXn5h6m3Ft749VtN1EBxnNjyW5CTIIkepUcWiJovQaCIWc3tcr7JaXYSSyu8OaesgvDuo+vdaNSqIBtwcNOlUAzZVaZ5AhwKzLwJDdxHtGxjAJT9OziJTNnt7HNADmzl2Pmn21QctDyKFFp+GmmvQTtDRxUnADgqXTqy0tOoyIV0vm9WsEQSeEKj1aABc92RcSUp8px6/sf+Gpd/0UO9bS+zW0VWdDB0dwIPcLTbjtrK9FtSnOFwmOLT+Zp6g+6yvau1NfVGHOAZ8yrh+G7HNoF35XVDl0wtBPr7J2hvgtFLsVjws1qpaqobW2HE0O1wyD2Mexj1V2tPohNtotcCDBnXzTDWoEZPgwkt9FBaSHEKy31dXhujUH4T9O6A2uh+YHMeyB50yNCqgg58git0NLhh4Zz5oPWcd3sitw1yA4dlJeEj6ELJShsci7/kV4pNPTzPuUlkZ0poq59E4D0XOEHguMRacswiiROoyuLTSyK9o1gV24yoaBoC4LU7amwVwxQo5NJOWKi5zgxoJcTkBqV21G9j7rNW1MIMCnvuI5DQeZ+qzOfGLYSuHKSRMOxFoFIvABIBJb+bmYnU9FXLusDq9VtOmJLjyyA4k9AFuNmZIhAdmdnWUK1fKXOqkT+lmEVAB6/ILnV/Llj336OjZ8OPJcfPsO7MXMyz02sYMhx4k8SVXNsfxKq0a76NmLW4NwvjEZymJyyOXqrLfV7Cy2epW/S3dH+J2TB6wsNfVLnFzjJJJJ5kmSVn49KsblNaZ+VbxSjEcr1S8lzpJcS4niSTJJRGw7SWijTLKNTA0gggU6WciDJLMRy6oeNFxK6q68OYzinaS1wLiZAgGeGkEcoVvobYVX2YWcgBpOZBzLZnDHATn8lTK5U6wvgA9lpLX2ZbxF8sL4bx014hN2qsQdex4Ht9lEu20yB5p29aw8MnsjoCyJWvKUU2Ct7heFHlv4icgG4HOJJ5CAfJVw2wQi+xloa+1eHH/1YWeWJr3DsWtI80K2WRbDVx2SRsFL8RbNO62tUb/+jWDCeoxEEjrCZ2j2koWqx1fBcS+l4dRzC0tcGhwxGDqMJOibqV2taYDY3gBloyZgIBf94kObTAAxU2+JlmcRxYSeWQy6pCu52S450dCymNUea9JtC0nCJEGJDZzg8YOcRwKmXffxcxzcMlphpMgCOHUBVOlejw5rPENECZcym19R/EAl2eek8EZtdsZTLTUPhTLSHb7gQNXBkgE90CdVlUvx+xiNtdsdl9Eu3D+n4uonC7/C6JjsZyQ6z7P1LQcVRrm0xnGhd9YRWx3xdoMmpUkxONtQtkfmDYInqj7rVQc0YK1IlwJYG1G4jHIAyix+N3yl6LS+U84x8PnO12Ef+S5rxhmq4ED8ox8OwWmXXZRSp4WAYeXJQLx2UbaLY+u5wwOiGtGpAALi7hMcPVEX3aKbYZkOUke5T8RJywetJkb7zA4AKBVw8GO/2kKFa7a9uRJjrHuo9W3VcEB46FzZI7QYIRuLM/uo4vSzhzTMx6qlW9oBPHrzR632hxEVKjoHYD0CqlptJc4xMcEOcS4z3w8c4YQpl1h2ZAy58FC8IwJEcUQu6oW5QT2QZeG12yyWSz7g8/cpL2w1hgG6ePHqUllBtZSEpXIKWJEFj0PwnopPiSoVQpUK50Vlj9WzzqVEDlJdUJUfwHSYE9lRBxpWlfh9QbSoNe74rRVwsHMU2lx8snfJZi0wrtsvfjHOsFOYNKpXa7tUbId65IF8XKOIY+PJRnrNOs1paBTAzmpUaP8ATixexQ6nVwV6uWsn/UWgeyE2W9A2mC50eFbKzHdGuNWD/c1Va89t3UrRXAaCC9wkGZEYQfMAGEhGmUn0dGV0YrWEfxLvsOYKAcMXiS8A/CGMaGg+ZlUGmnLbbXVqjqjvieZPoB9FwxdKuHCOHKtnzlo8EzUJkwngVywZIgIhPfmiNnO6P5xXlG6MYL8YaJjSTK9piAByhXCSbxFyg0k2HbueQOyn2pniMA1mPuhFkBjJE7HU3h/NITC8F36BL3sHhu3ZiJhEfw/t7adta95a0NZVO8QBIbMSeMAp2/mTBVVfZHfZAtSzGMVSaakvo1y8r7DMbcgaVBrSCczVrkGY6BoP+pBLBaCTLnFxyzcSSYEceioNEOxAnMyM5k/NXWy1AM+OSHTWoeG77XN9k23HPsVxY3AU8LWwA5zySSS5517Ack2+rKgvt2BsdT5pmUU8F4ya3CXa7YANUBtN5kOBZIeCC0j4g4HKExbraTxT+yFkFW1NLtGb0czw9NfRU2RGrXDY3CmHPjG7efGTcRzIA4AKXbaMjSE9ZKm6E7WAcEOKNNlBvVuZ4EeY9EDfajpEE6RoVeb4uVmKZJJz4COqrluuhjMy4/L7I/LEB49ldtdPxGFuk8fn6KDY7ownM5nlwRx1ma3Rzjn/ADgiVG7Gn9Teowz7Knj7ItXQAq3OXFoY1znHhhmQjt27KsaGurmSfyAwPM/ZGrlu9lOqHBx0IMnPPnkuqtga578cl2J0EnMZ5RyyhI2pznxTzo6VEo11qclvYesuy1nwCGMjz+6SGWW8XsYG6xInnmUkv+zYhv8Aerf2jFoXhC9CRT5yiXc10eO8gmGt+I+wCKWi4GM5ac9PPj0QmyXk+mMLYAmdM5Uxl6PIjL0StisctXg5U61HtdnF17OVq9U06bZjUnJrR1Ksds2KFlph5eXn88CG+Q1PqiH4f2kTUB1kH5R9FZ7yp42EFLXXT3iM1UQzkjMLTd9Msc45wCQRnEd9VXaVQtIIyIMgottBSdSqOYCQx2ccNc4QiE5Uvx3RK+Wy6WYS6151HYped8y4cHHLM9cgoJbiK6JXNJxn3RsAbvo6E7TCbCdarKPajoBSpJq0P0Hmu2FQhNs74aRzK8piXRw9lBqVDORRCxskiPPmqhHJaanPYpFgsdCGhesyfGkKRZco7clC8fFUceE5Jn6FT283At7KKA10lwk89OmfmnbxdlHUfVVqvaHAkYjrzS98HLBv481HdCjqIBy7qTZbSSMzpCH3XXLgZJJBT9mfBI6rVaxYDsfKTYYp1tFHvj4ZGs8OEpMdzXF5O/okjIyM/NFfgNLsHMu8nM/NFrlsJpVWvmIB15dI1Vafanid93+4p+wW13itLnuOcak65cUr+Tfb6GnwUcS7Nguu8JE8EQrWviqldNu3QBlHzRxtfnxCaihFsnW+viLWiIIGepEgKuXhYmGq+YfECdc8ImPNO3ocmEt0ls8dJA7DNQhWAGWSVny5e9Dtai4ro4dYmgiApYcuLPTMyfJdwsNtG+KObUdxxmIC9sl4mo7sAD1gRKbto/pu7KNYjgbzJ06BEg+T79A2JxWLwPUtPX3XqYslQ4B5+5STGAjIWr0BeBdBACDR1Umi5MP1TlOossLEsWy9rLLQyPzbp9x7K7/+yceXxlh8lmVC2YSCHQRoZ0U+ntG9oyeDmXZxOI8UpZU5PUOVXKCxkDaG1l9ZwJkNLh8+CFlOVKmIknUkkpspuMeKwRnLlJs4cvaQSAkp0jJaMnrAnAuaYXtbQqyiLjkkqS1RKYUlqhByhTxOVwu7Yqo5oeMM8WkmR1TGwOzdS01Jp03PDDOQynhLjkOcdFpNGyBgGLJxJAJiCRqAdCQpF9kZRbbZKlEb7SJ0OrT2IVcsj3OMDMmTl6rU9oK2Gg/EMQDXHQcj/PJZZs9ag129xBE8sxmi8gXElWuzPDZcCJKD2q66kF2Axr/BqjdR4Y0f1C/OYzw5HjPHJN2m86YqOqY+EYM5n+e6zPwJAGXdRDaeOTLjEcMiVKtNjqA4sBgiT/1qoQtrRRbmMQqYsPTESjVO8aZcaniTLYDc5n+e6qJGOWOzOexpa0meK8t9hf4R3Tkc/Jc2a2YaTMJghwLhwiSVPtd7sw1XBwLcAjWJ4j5oj7RldMrNoukljHMlxdqMoHmo1js3x4g4FmeQ0Ik5z2U1t6sdTpAvDC0gnXhwKZF5sLqxkDE0BvWGkICCtlzumi4gODTBVkp5iDqqdstebDSpjEMTIDpxEjlA0H7K4UqzXYnYuw55JiLFZI9vqy020d4kZtOpQqiGAYgRHOZRu9QfCLg3EIbl6KuVbM51MboaQZwjj+6Xt9G6f4k+laGu0cDGqZFsZlvDNN0qLi8uw4RhIjLMxCYbd7vDaMOeIzpMJdsOSLRWa5j8JBgKHTacs8lOfdrpqkN3S3Llw/dRGaBHpF7gpZKm4PP3K8XFlG6PP3KSZFzKmFdhepJcMN2huSZCSSos6BXiSShZ01eFJJWUz2mF7OaSSog81qTwkkrIMeFmrRsnsTWtjmluFrMyXuIIwtc0O3QZMYhllKSSpvCG7WSzNs9GpUqkRTaWuwMFNlIbranhMZEA5OmS6Mtclle2u1z6pdRIbuvaXuaXkF9MOY19MuhzQ5hbIImWykktopge/wDaeo+kGl2LxqVMuyjDUa9zHkdHYA6Obz2Qe67c5oDQYGeUA6+SSStelPwI2i21ABvfJv2Qa3XnUDvi4D8rfskktT8Mw9IhvWp+r+1v2Umz3pVj4v7W/ZepLEfTciXRvWtlDiZ6M+oUira3vpvDX5xphbqM+SSSKgeld/8AbVf1f2t+yQvWr+r+1v2SSQQgb2bvapicMXI/C37K/wB3Xi4jM/IfZeJIsAM/Sa+u9zXNnUGMhrCrBt9T9XyH2XqSFcHoJNhtD3uDcWvQfZWGy2SNTPkPskkkLG9GkSnyWkTkegVWFLMjkkkmPi/Yvf4S7Od0efuUkkl0cFT/2Q=="/>
          <p:cNvSpPr>
            <a:spLocks noChangeAspect="1" noChangeArrowheads="1"/>
          </p:cNvSpPr>
          <p:nvPr/>
        </p:nvSpPr>
        <p:spPr bwMode="auto">
          <a:xfrm>
            <a:off x="63500" y="-839788"/>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a:solidFill>
                <a:srgbClr val="000000"/>
              </a:solidFill>
              <a:cs typeface="Arial" pitchFamily="34" charset="0"/>
            </a:endParaRPr>
          </a:p>
        </p:txBody>
      </p:sp>
      <p:sp>
        <p:nvSpPr>
          <p:cNvPr id="3078" name="AutoShape 10" descr="data:image/jpeg;base64,/9j/4AAQSkZJRgABAQAAAQABAAD/2wCEAAkGBhQSEBQUExQVFBQWFxcUFRUXFxUXFRUUFxcXFxQUFBUXHCYeFxkjHBQUHy8gJCcpLCwsFR4xNTAqNSYrLCkBCQoKDgwOGg8PGiwkHCQpLCkpLCwpKSwpLCwsLCwsLCwsLCksLCwsKSwpLCwsLCkpLCwpKSkpLCksKSksLCwsLP/AABEIAMIBAwMBIgACEQEDEQH/xAAcAAACAgMBAQAAAAAAAAAAAAAEBgMFAAECBwj/xABAEAABAwIEBAQEAwcCBAcAAAABAAIRAyEEBRIxBkFRYSJxgZETMqGxwdHwByNCUmJy4RWCJDOS8RQWJTRDssL/xAAZAQACAwEAAAAAAAAAAAAAAAAAAQIDBAX/xAAkEQACAgICAgICAwAAAAAAAAAAAQIRAyESMQRBEyIyURQjYf/aAAwDAQACEQMRAD8Ai4zwZJETey64cyprWzzlHcVP8IMbET+vVbyJ0sZ3F1gb9GhFtSPILYF1twvZdtKsI2QOo3nsu6YXVVDireExE1RRlc4jEBjS5xgDcm25gb9yFQ5txeymw6Gmo4WMfI0/1OFvZSqxWXq7iyTMDxxsamnSSAREObPPuAmWhnlB86arD6ifZHFoLJixS4dlvdBvzKkD849wtf6/RE+MKNDsPeEC0fvnf2g/dA1+L6I/iBQFTjKjr1TyhSoVjKQuS3ZLDuPqfJpQ1TjsGwajiFjW4Lh6S6vG7uQj1Qdbjar0Bsn8bDmPjlpwXnw44qzsAeS0/jCueaXFhyH12yrMWPuk5/E9c21oWvxDW21u9EuFj5AmLbFR46Od9yoZXD6pJJIkm5Pda19grSsklZKi1+S1r8kDsm1LWpQmp3WjU7ooLJ9S0XIfX3Wi9OhWEFy4coZ7rSKCyRYo/iFYmFnsPEmf0XNcGvaTyhBZPxRSpNaHEkidhySY2VsjuqPjRPkz0Orx9SGzXfQIJ/7Q+jB6lI8jqsLgpcURtjbiP2hVD/C3oN/zQTuNq52IHoEvBwWxvyCkkhMOzHP69X53kjpy/wC6rHVj3uuiAJ6/dSUsBUeCWtJCnaQKLfQLqgx5Lk1IIIJkKw/0Ws5shjvb81XV8I5hIeCPNJTT0ScJLbR0ca7rPqVp9Yk7lC6l18aEyARddAd0L8Zb+MojCnQOahNUx9ly28np90/ZBwq1lJrqgl7gD5TsEm+KJwhzdCRRwNR94MKb/QqnQlepUMsZHyjZc18uAtEKh5mbI+LH2eTYrLagElqGZW67defqvQsww4FkmZzl4aS4bGQfPkVPHl56ZVmwcFaAH1+Q2UWpcgrJV5lNyslYGoqnlrilY0mwSVySj3ZURvZCVsOWoTTBxaIpWpWnFclMidF65LlpZCANEqRmy5FIqSm2xQBqFi6hYgZb/G/UrRqdIXBoys0EbKOgN/GPNbbVlbDOq5dT7wgDqV2G8/8At5reFoa3taN3EBMOccPtaxhaBO1pv2Mc+6i5qLplsMUpJtAGW4M1HBsT16Ac06UMKGAABQ5dhPg0gA28XI3nuqnGZo1ocQ9+sTA5T0Mqh3kZrXHFHYwvdZUuZUGuB1AHoqShxm8GKgkdeYVvUxzHtDgRcSqZwlFl0MkZoV8yy0NBLbKni3qmXMYIMEFUFVhDJ7/itWKTrZhzxSdoha1dBii+IVrWVcZi2ySiHV2NO0gn0uvSqWYEmOi8rylzvjM03JcGgdSTACeq/ENDDu0FpqvBLXnVDWkGCAAJN558lRljKT0a8GSMFbG+hUtK6qSQlvB/tHoBwDqWpvRsgx5uTxxvjW4PD0n0mMAe8tc9+qGj4Ze0GAbuLY23hQ+B+2WPyl6QmZjlr+TTHU2+pSnxBgXtpklpg7Hce4sqbNMzfWe5z3uMkmDJAkzAvYI3hbFxUfTd4qbqby5puJY0vBjrLfqprBx3ZXLyHPVAOTZVRqNL6+JZQYDGkNdUrP8A7KYgernAeazF0qD6obhm1QwTLqrmlzu8MADfKSpXZA+o1ppM8TjOmQAAe7iBEmPVH5VkNTDvDqoAJIAAfSdyJmGPJ3HMcldytWjNwalTCcq4Qc6HOhs+6Z6HCtMC5J+inwA8IVj8ZoFzELDLJJnVjijFFFiuH6XQ27pYz/K2tjSnDF5lS21j3VJmFIPH48kRlJPYpxjKOhAr0YKh+GrfH0IKrXi63J2jmSVM5ZSldFkLvDi67e1QlJ3RKMVVgZqKWmbeiHRWGbKsKzmFtFhqxIDsYg9Vo1SoNRW9YToCUOR+Dbh3WeajfaPsqr4gWCoECHTLMqoNe2ox5dpM/M0jpeAmOjgGtAJALt56yvLKFa/RPfDOJeaMvcXCSADyiFnzQv7G3xslXEY6VUG3okrMMM+m8OG7TO0+IGbg73Cay+LhRYjDirctE9dj9Fnhk4s2SgpI89rYao9xtJJ2AtJ7DZWeZ5e+hh6Yd0Jjudh7pqw2DFJ0ls9wQNPod1X8WObV0tafL2V3y8mih4VGL/Yh/GKssZTBoNLdtP15/WVJQyQucPsN0fmeADKOgbAFaG0YZKtCjKyVxK1KsKhm4QxGhznta11Rha9s72mYPTl6rjiTBOpYqp/JUJq03cnU3klpHcXae7SqvJMYaVdjuUgH+02P5+i9MwVOk8Oo1mh7QSWhw+Wdy0ggtm2xuqJS4S30aYw+SGu0ef5RgDXrsZyJl5/lptu9x8gCnjFY99alVqVi99Gs9zTTn5GTNNzJ2c2Ae6MrZZRptLKDA0O+aJlwHJznEuI7TCDrY+m2gadyQekT5BVzy8n9TTi8dRX3FDE8J1tX7tvxmHZ7I2/qbu09irTL+H3Yek+pUAD3N0BoIOhp+YuItqItA2BMq0wGIgSLRsHQfqoc5xxe2OqUszehLx4x3Yv59j3Mp0tDi2QZ0kiYAiY81X5fmFU1AS8vMW1ucQO9+igzTHmoQIgMlo79/opcjaDXYDsZH0KtVxjRmk1LJaGnB410j9/qdvoDTp91f5hgtYaDJ8MkdT0XGFy5jdI2khFYzGta8+NpIvEiYHQLHJ30dOEaVMXv9JqHwspUgOcgk+/PkjzlWhkHfpeE0UnAgEcxKps3qzIQ22JRURYpZcx9U/E2gHeATMQT0QfF+TNpNa9oAOrT4QACIkWHl9VeZVS1VgDERJm9hdUfF+ObUqNpMMhk6jy1bR6AfVWwtyRRk4rG7FrDuv0UxUHwjr0j0ROKwzqYBNyYntKvmtmSPRWOFyiMO8AXUJVhldJpDpj1EwrZaVlUVbo5/wDEjusUT9LSRqNuwWJBRJCjDCTAXomE/ZoNM1ap1cwwCB21OB1ewU2I4Ew9Nhc0vLoMEu5x0ACmkRZ5u7DuH8J9l23APJHhInnBjzRNSoQiW1rKaiiIIMsJdpYHuMxOmxP4J4weDNHDtZMuFye/NUuRY2HaTz2/JMzTa6xeRKnR0PFxprkQ4bMAURUrEjwnT3iVVYvBkHU2x+hU2AzNvyvsVkr2jZy9MkxWIqRuw9RcH3lUriHVJjSen+VZ45rCZagMLWaa3w5lwBcfSLH3V+NWU5Z8UXmUYSG6yLnbyQGd0vCUwUjZV2NwLqp0saXOOwH62VyRz5O3Z5e6ndaDF6Rl37HK9Q6qtWnSBM6bvd6xA+pV5hP2I0tU1MS9w6MYGGfM6vstBUeP0qJJAAJJMACSSTsB3Xo4ynEYcUxiI+K5ocQNwNg10W1CLr0zh79m2Cwz21KdKXtu173OcQeoBMA94Qn7R8oOhlYD5PC7ycRp+tvUKGSNxLcUqkIJxT2mGgknp0XHjftSmObnAfRbw+Ih10bVwzXX1QN7LH+OjpRknspmYZzz4i0Afyzf1KGzXENa0noFaYrEMptI5/q6XKuahjw57A9plpB6EXMGx/ypQi5MryzUehWcbkojBYjQ9juhn80bn2Vtpua+lejVBdT6ggw9h7gx6EKsAt7rVJHPT2ekVsQKjGyehB9FNSqUo21c5jUfWEucN4sVGfDd8zdvLkfwTXh8I90Avt0sAsUlx0zr4ZqSsLw+ZhwtPqCPuq7G1JJRuIim3dLeOzGTpbcqtK2OToHxLiXO0kixmDHolNrZP+YTm7B6KLnO3IkpWxFAkSNwtmBcro5/kOqsOwGRnR8QnxG7eY9esqDM8NUiXR/buPforDC5p+5pt0nb5rELWOxWoENI2O6tfHspSnVFHSy+XtHW56Qr3D5U35utoge6qMNUOrw+FxsSIiOchM2GHgHkp9rYr49C9iMkbqMvO/QfmtKyr4HxGFiWx/U9SrV/ZVuYOljjOwJt2CIqOGkjkLqnzDFxhq5n+Ej3EfigqPN6xuuqdcbGy5ct4anL2/3D7qVgT06hBBHK6bcJjtTAey3V4XY4eG0iQe/RDZfljg17SRqYZANiRzA/XNUZoc1a7NPj5ODp9BT8TZU2Y4ptz0RFV9kJhsrfiHOAswCCep5ALPihs1Zp0iifmVQz4jHSVc8HtpOqnWS18OIMgNLYuI0zq57qpzLLXUamlw8jyKiw9QscHNMEGQe61yhapaOa5M9gw2Ga5oLdRGwnn7QmXLMuawWAE7nmfUpN4Do1aul76ktjwtAaAJMkkgT1XpFGjChix8F/oW2tm6VNFsprVKkiaVOSr0IMoMho8lR/tCwZqZXimt3FPUP9hD//AMpiLeX05rmpRD2Oa4SCC0jqCII9imB85ZNhamIpu+H4nMjU3d0cnAbkcrSuXmoCQZHUK1o8LYjBYovaTDHOaNJEuaCRBDhFxFk74KrSxbJrUmk23A1Ad+YPkqckN2i6GX0zyupScd0NiMuLy0adXINEyZ6RzXrVbhDDE/KR2DnKk4jwraFIjCUw6q6G6gSXN1HTabz9FXGMrLJTjQo/+WKtbLIpjWaWJqFg5vZpa12nqZAtzhI5YQSDaOXTsV9D4bLBh8LSpN/+MNZ/dUnU93q5LnGXAdPFA1acU63MgWcejwP/ALb+a0MzHkmEqljg5pgj9QU1YbjAkNbpIO3afNK+OwNSg8sqAtcPYjqDzC4ph0F0W2nv081CWNT7LIZJQ6GnE4irVN7BH5XlgFyh8nqioxp5xfzG6tnVxTaXHYCSsM7T4o6MKa5MrOKcWGtbTG5u7sOXufsqjJcO59djW76gZ6RclDYrEGo9z3bkz5dB6Jl4AwWqs55Fmtj1MLq4sfxQr2cvNk+SdlvjeC6TzI1Mm8D5J5+H/Kpc74YfSpPimHCDdtz7RK9CPutuaCDsoUg5M8Hy2qGk8j3TPRzKlo+dvuBHoUy59wTQrkuE0376mixP9Q2PnYrz/O+G62Gu4amTAe249f5fVMblaS/RcHOKP849ifwWJVey/t9liKIWezV3D4Tz2StnVaME7q4hvsbphx5/4d/kUm53W/cNB5ukfUn7hQQMXiisqpaq9MdXBDwrbhelOKZPKT+SYHoGGHhiNlBmWEBIeLHmiKJhxHdTVRIISAV8bhOcb7wrbA4EMY1sbXPmd1MWtLbiwIPcx4o+hVbVqvqkz4W76Rt6nmoKCTsseRuKiA8Vmm+k+Ghzhdp/ljeDzSQAnvG4GaZ38QPsB/lJVLDFzgxtyTpHmTAVhWe1fs2wGnBU3EXLZ9ySPonSm1VmQ0AzD02D+FrR5gACfordiAJWNUgbZctXYNlIRzhsvZJsrJlLSAAg6Lro5l0DE/iXCAV3Ws8B3rsfsEvmk6k8OYJHNvXqnPi3Dy2m/oS0+REj7fVJ+a03PZoY4sLhBe35gP6TyPdIDea58xtrk/yNu7yJFgg8pwNSs41SwUWOI0gAa6hH8bnROlot5+SPyPIWkkkQxsajzPRoPUprwmCBOpwgcm8gBsAlQFc7ByWM5DxHuZQ2YCHuVniKrhUdpgCeYmfRVlenLiTz+/OEAJnF+QsxFI2hwu08wfyPNJWIyxz20KFNvibT1u/udd7neVh7L1LMmgNI5pZw2XfDxDasm7SHD+kkR7QD7qadAL2Dwpo1vhj5Q1v/AFRJPqh8+x0n4Y2F3efIJqzDL2NLXzbTAHUg+AA9L+wVbhOFxUNx3JO6pjBc+cjRLJ/XxiKEL07hPK/gUAHWeRqd63j0EKPBcFUWvDy2YggXieUjmrsugnpP1stEpWjKkdMdMzYLguErdF0jtJ+64qO8agSMeUHi6AcCHAGbX5jp3CMIKjLJCQxIxXAFNzyRqaCdhEDykLE2OF+axAwPH/8At3f2leb5hii5wHJoj1O/4J9zfEacM/8AtXmzXSSeplJEWSAJk4Lw01HO6Q0fcpcmE8cIYXRRa47uJd+ASYy8qnS+3P7ohlwoMUZE9FujUsgQFiTfT5n3t+JXDB4HRzMfgsxfiq26BTClZg7yUDOMYwQwGLhwuY3CWOEsvDsxa3kxz3ddgYv5kJmzWjqdTExBJ81BwHk5qYzEvBjRIB5F03EeiYj03KLNaP6Y+ysHughU+BqkO0kXA9xtI+itzyJTQBTAu4UdNyklMRJS3CKbUQNN10Q0IAg4hp68O+OQDvYz+aT8PhS9wa25Jj1JlPNVgLS3qI91Q5ThNDdRHidLG9QNnEd7R7pAHYbBiA1vyN5/zO5uK6x9fQ2WxPfb/KKY2G9AOX5qtxo1G/sgYLTE3Nyd1BiKfRGBqDxeKbTEbu5D9ckAimzWmGUnE7mYVUIDQTtoBPsq/ijiEhxpNkvN3ncMabkeZHsEfhvFRaerW/ZCtqw60VmUxiHvJBbocWhpEevdMdHChuygqEaQ4Db6KenVGmeX2TAIlBVXQT6H8PyXDMQ7WTI0mABIJb11N3buB7bLjEYppkOOl20EfZNqgJKTpNth9ytNdLjyVXTxpa5oJg6g095/PdWQIlRYErnKB1SFPFlA4IGcls8j+vVYozU/VltAxR4rxWmgR/MAPdJlMK14mzPW8M5NifOFWUqZcQ1u5SIh2UYE1qrW/wAIMu/JejMpBoaBsBEKl4by1tJt/m7q+fdIZhuEO0xIRGlRVW80ACubcnkpqQlzeyir1BYDqjKOyAAsfVHxROzWkny/QSlluOeyoarHOa4uc4EEg3Mx5K7zslza8fyR6c/pKq8LSEtCryOkXYo2xwy7jWuGh1QNJH8X8Th0gC5PZXeWcYfFP72m6laZLwQT0tslLCMa+oAQYpgEdNR/ED7q0dRCqWZo0Px4s9DwWMDgC0yPdHNfK8voVH0zLHFp7beo2KZeGuJHVHmnUjVEgi0xvbqroZVLRnyYXDY3M3Hmig5BU6gsZRoVxnMq4lrG6j5AdSogL6nb8hyA6AKarRDjDhIjZbcQkMHc5zuwQr8M65ufZGYiqIWHFDaDsgCorBw3BASdxFnYotLxeo/w029+vkN/ZNnEmbtZTInSIl5PJv8AleR4zHvr1XVTtGmm0/wtnc99yhK2O6RAGuaHOJ1OcSXk7lxG3uSm/Kz+5HYRHWCkqjjNVTUflHyjq6wn6JsyapNMjufrdHK3Q+DSUn7D6VUAkdVxoLXbw03ggERzEHYxzQTqvJ0xO/QrmtmL2H+Fwi1iD6O6+iknTsi1YdRys/EGqkQRVe81NmmmSdRLpOoOaWW7KN9SRoeQDyJHzDlO91CM2a6zg5piwaWwN3FxBMA33jYBDitSeQNJvz1Nn2mUmktItyZXlabVAWOoOa5piQCCCOgMhMjW3CoMfgwBaofdXGBfra09hKRUGxBUVU/5Urx0UYNjeEDBz6LFy+rff6rEDPJqGGfiKp0NkuM9gO5TtkfDTaIk+Jx3MbeSMyzBtYLADbkrEWUOxGvgCPxXLQQYRIao3dEwNSocU+ApZQFZxceyAOaDZdPRGuKgZYLl9WQfZAAOjW2r3Dh9ErYPHbdQmzCDwwkvEUYe7sSPYqE1otxtp6GPJcx+YEn5pv35pjo4nUN0o5XHwpAGoSCfLr1Vth8UGwTbr+YWWcado2Yp2qLx1a0wo8NitLw5tnNM/wCFUDMRq3OldYykbOYfNRV2Wypqh+yXPW1XBrzDuQOx8uqc6HJeNYbA1NIqFp9N/OE4cJcVOcRTqS4Tpa89f5XdfNbITfUjBPEu4D47dD1XXU4rBREq0zgtVskXstY7FBgLuQC3WPiVHxFjw1tzYAvd5D9FDdAtihxJWdiKooNNz46h7C4b5AX/AOlL+d5W+m5tOYLmySNh1H+eyYeGactfiH3c8nzgHYf7hH+wIPPqwcNZ3BuegP4WCUrUdEltihicW2m7S1mot27Boj7mU1ZDUmO7Wn6JNxrINR9y4yAesiT6JryuzaR/oaD6WKhD9luWV6LOsIfB2KjcxrZvI6ckTjqctBG4ut0qTKgEgA81MpKttIky1luxI/FE03UjZzSw/rmjHUItt+KyeRE+iAK/FYGmRIcD6ofD54ygNLnNbG0zt2hWVXBh38Ab3SpxRgxpholwMyOnNNAWWM4+pizQ5/kNI9z+Spa/G9U/I1re5lx+tlS08ve7ZpR+H4ce75iB9U3PHHtko45y6RG7ibEk/wDMPoG/ksVkOGGc3OWKH8jEWfxsgy4A+Bp7fa34I3dA4GwI6E/VGtCCo3TesqFcvauXGfNAjb3yO6gIUjX9Vv4QKABS0rPhQp8RTiIUGKebNG537BAEVARqPIEpOxd6j+5J97ppx1Tw/Dbz3PZL+ZYTS6eRAUZLRPG9m8nNnDw/MN97j/C9Cw2R06uHZqYNWgCdjLbG6RuFqOrEtZbxOZ7TePReg5Bhn0mPa5pAbVcQZkODheJvyPuiCHPTBGcHUokBx8z9lDj+Gy1uqkSWgXbzA6jqnKnSi42N1IKQmRz3UnBNEYzknYqcNY8Aim42nwnvvCcqXDtL4geGwZm1gT1jqlrMuFz8T4lHmZ0zAa7+Ydk7YSQ1s7wJ80oxa0yU2n9o+whrTM9rdPVQmte9lNNihiJF1MqBKlTxm/OfRJHGGPJGgb1XBvfSCJ+ukepTNmLHBpLTy3SpRaa2IaXC7TbyBJ9iSFFvaJJaCscBRospjYD7D8blUFRwqsewxJFh6SIn9WVtnz9WsDlZvmBH5+6WS8kte2zhY/l5KM5U79F+PGpRa9i9XZrjoJ/ID6Jsyx2qk3yj3H5hL+KpEOJIgEkhWnDWI3Yev0Nx9ZHqFDHK2PJCo2MmGfrYJ3iD5iyjotv0IULXaHkcjcfiiS8G43VxmJ21ps4LVSqAh3V+q5EFAGq1RzuwVdicGCYHqrIunZc4ghjCTugBaDgx5b0R7HKp0F1TUFZNEBYMySlo6uBtx2SGosUOpYqqLrLXDNu4Ilj5CiofMtv8L/NdM4pPqUbxzCyViAIzcKOSBZTOZzWpQIHOJ6qIkEkzHmjfhg7gKGoGDkEAQtpgX59VSZo6dfYD3n/KtcRXm4FhYDqVDUy+aRB3dc+aABOCGf8AqFHzcfZrj+C9Ww7ZDxzFx+vReacCYX/jmz/Bq+oI/Er0tr9FXsUQWieTsIou02/hNx27KYs6bLhrfDHRdNsplZJTNwj2PugWG4RYhAEzqgg3QNfGiDB5LGl3iJa0jl/j6Ktx+PDG+IAT2SsaTbpAuK0EeJ0nufwVE3GfBqHSBDhY9IM2XOd1RU8VN4Bj5Tbbp0S3UxxEh249vSFTOTXRphiX7LTF1D4j5fS5Pnv7KspU5Jdy2HfuPdQuzDUNyt/+K0jtsOirnktUXY8XF2yPMhZVWGzAU6rSZadj0gnefY+iKr4iSgsY3UAAPFy81CDp7JZU2mPhHxWD+YfcckM1jkHkGZg0mP5Hwu7EbH8PZXFcwZ5HdbDngus9lgqE7CUS1jNx91BiszZTFonoEBtkwIYNTzHmqHMseazoHyj6riviHVTLjbkOQW2shZcmb1E24vH9yMp0oW3VVxUrQEHVrys3Zs6CvirFX/HW1KiPIbae67xWyxYugcc01bWLEDMlRuWLEAck291WVDdbWJgSR4meqnO58lixAjfCA/413kPxTzjd1pYmgYbhvlKmOyxYmI1S3CL6+SxYgCKqfClniz/ls/uP2WLFF9FmP8kKmEcSbmbKHGsE7BYsWD2dN9FViGAAQBuh6jrraxNih0Qcyhq7iHW6H7FYsTj2V5fxZfcND908ctIt/tV/hDNFs38KxYtzOcinxLyAYJQNG+62sWfP0a/H7CmLT1ixYjeA10G87raxTiQYG83WLFivKT//2Q=="/>
          <p:cNvSpPr>
            <a:spLocks noChangeAspect="1" noChangeArrowheads="1"/>
          </p:cNvSpPr>
          <p:nvPr/>
        </p:nvSpPr>
        <p:spPr bwMode="auto">
          <a:xfrm>
            <a:off x="63500" y="-893763"/>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CO">
              <a:solidFill>
                <a:srgbClr val="000000"/>
              </a:solidFill>
              <a:cs typeface="Arial" pitchFamily="34" charset="0"/>
            </a:endParaRPr>
          </a:p>
        </p:txBody>
      </p:sp>
      <p:pic>
        <p:nvPicPr>
          <p:cNvPr id="6" name="Imagen 5"/>
          <p:cNvPicPr>
            <a:picLocks noChangeAspect="1"/>
          </p:cNvPicPr>
          <p:nvPr/>
        </p:nvPicPr>
        <p:blipFill>
          <a:blip r:embed="rId3"/>
          <a:stretch>
            <a:fillRect/>
          </a:stretch>
        </p:blipFill>
        <p:spPr>
          <a:xfrm>
            <a:off x="2843808" y="-1518"/>
            <a:ext cx="3528392" cy="1702326"/>
          </a:xfrm>
          <a:prstGeom prst="rect">
            <a:avLst/>
          </a:prstGeom>
        </p:spPr>
      </p:pic>
      <p:pic>
        <p:nvPicPr>
          <p:cNvPr id="7" name="Imagen 6"/>
          <p:cNvPicPr>
            <a:picLocks noChangeAspect="1"/>
          </p:cNvPicPr>
          <p:nvPr/>
        </p:nvPicPr>
        <p:blipFill>
          <a:blip r:embed="rId4"/>
          <a:stretch>
            <a:fillRect/>
          </a:stretch>
        </p:blipFill>
        <p:spPr>
          <a:xfrm>
            <a:off x="0" y="0"/>
            <a:ext cx="2843808" cy="1700808"/>
          </a:xfrm>
          <a:prstGeom prst="rect">
            <a:avLst/>
          </a:prstGeom>
        </p:spPr>
      </p:pic>
      <p:pic>
        <p:nvPicPr>
          <p:cNvPr id="9" name="Imagen 8"/>
          <p:cNvPicPr>
            <a:picLocks noChangeAspect="1"/>
          </p:cNvPicPr>
          <p:nvPr/>
        </p:nvPicPr>
        <p:blipFill>
          <a:blip r:embed="rId5"/>
          <a:stretch>
            <a:fillRect/>
          </a:stretch>
        </p:blipFill>
        <p:spPr>
          <a:xfrm>
            <a:off x="6300192" y="1"/>
            <a:ext cx="2843808" cy="1700808"/>
          </a:xfrm>
          <a:prstGeom prst="rect">
            <a:avLst/>
          </a:prstGeom>
        </p:spPr>
      </p:pic>
    </p:spTree>
    <p:extLst>
      <p:ext uri="{BB962C8B-B14F-4D97-AF65-F5344CB8AC3E}">
        <p14:creationId xmlns:p14="http://schemas.microsoft.com/office/powerpoint/2010/main" val="20919036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5" name="CuadroTexto 4"/>
          <p:cNvSpPr txBox="1"/>
          <p:nvPr/>
        </p:nvSpPr>
        <p:spPr>
          <a:xfrm>
            <a:off x="395288" y="1124744"/>
            <a:ext cx="8353425" cy="430887"/>
          </a:xfrm>
          <a:prstGeom prst="rect">
            <a:avLst/>
          </a:prstGeom>
          <a:noFill/>
          <a:ln>
            <a:solidFill>
              <a:schemeClr val="accent4"/>
            </a:solidFill>
          </a:ln>
        </p:spPr>
        <p:txBody>
          <a:bodyPr wrap="square" rtlCol="0">
            <a:spAutoFit/>
          </a:bodyPr>
          <a:lstStyle/>
          <a:p>
            <a:r>
              <a:rPr lang="es-CO" sz="2200" dirty="0" smtClean="0">
                <a:latin typeface="Candara"/>
                <a:cs typeface="Candara"/>
              </a:rPr>
              <a:t>1.1 La Generación Net</a:t>
            </a:r>
            <a:endParaRPr lang="es-CO" sz="2200" dirty="0">
              <a:latin typeface="Candara"/>
              <a:cs typeface="Candara"/>
            </a:endParaRPr>
          </a:p>
        </p:txBody>
      </p:sp>
      <p:sp>
        <p:nvSpPr>
          <p:cNvPr id="3" name="Rectángulo 2"/>
          <p:cNvSpPr/>
          <p:nvPr/>
        </p:nvSpPr>
        <p:spPr>
          <a:xfrm>
            <a:off x="395288" y="1772816"/>
            <a:ext cx="5040808" cy="4493538"/>
          </a:xfrm>
          <a:prstGeom prst="rect">
            <a:avLst/>
          </a:prstGeom>
        </p:spPr>
        <p:txBody>
          <a:bodyPr wrap="square">
            <a:spAutoFit/>
          </a:bodyPr>
          <a:lstStyle/>
          <a:p>
            <a:r>
              <a:rPr lang="es-CO" sz="2200" b="1" dirty="0">
                <a:latin typeface="Candara"/>
                <a:cs typeface="Candara"/>
              </a:rPr>
              <a:t>3. - Remixar los </a:t>
            </a:r>
            <a:r>
              <a:rPr lang="es-CO" sz="2200" b="1" dirty="0" smtClean="0">
                <a:latin typeface="Candara"/>
                <a:cs typeface="Candara"/>
              </a:rPr>
              <a:t>productos</a:t>
            </a:r>
          </a:p>
          <a:p>
            <a:endParaRPr lang="es-CO" sz="2200" dirty="0">
              <a:latin typeface="Candara"/>
              <a:cs typeface="Candara"/>
            </a:endParaRPr>
          </a:p>
          <a:p>
            <a:pPr marL="342900" indent="-342900">
              <a:buFont typeface="Wingdings" panose="05000000000000000000" pitchFamily="2" charset="2"/>
              <a:buChar char="ü"/>
            </a:pPr>
            <a:r>
              <a:rPr lang="es-CO" sz="2200" dirty="0" smtClean="0">
                <a:latin typeface="Candara"/>
                <a:cs typeface="Candara"/>
              </a:rPr>
              <a:t>Intervención </a:t>
            </a:r>
            <a:r>
              <a:rPr lang="es-CO" sz="2200" dirty="0">
                <a:latin typeface="Candara"/>
                <a:cs typeface="Candara"/>
              </a:rPr>
              <a:t>en las  obras de artistas famosos, gracias a las cámaras digitales y </a:t>
            </a:r>
            <a:r>
              <a:rPr lang="es-CO" sz="2200" dirty="0" smtClean="0">
                <a:latin typeface="Candara"/>
                <a:cs typeface="Candara"/>
              </a:rPr>
              <a:t>Photoshop</a:t>
            </a:r>
            <a:r>
              <a:rPr lang="es-CO" sz="2200" dirty="0">
                <a:latin typeface="Candara"/>
                <a:cs typeface="Candara"/>
              </a:rPr>
              <a:t>.</a:t>
            </a:r>
          </a:p>
          <a:p>
            <a:pPr marL="342900" indent="-342900">
              <a:buFont typeface="Wingdings" panose="05000000000000000000" pitchFamily="2" charset="2"/>
              <a:buChar char="ü"/>
            </a:pPr>
            <a:r>
              <a:rPr lang="es-CO" sz="2200" dirty="0" smtClean="0">
                <a:latin typeface="Candara"/>
                <a:cs typeface="Candara"/>
              </a:rPr>
              <a:t>Creación </a:t>
            </a:r>
            <a:r>
              <a:rPr lang="es-CO" sz="2200" dirty="0">
                <a:latin typeface="Candara"/>
                <a:cs typeface="Candara"/>
              </a:rPr>
              <a:t>de música en </a:t>
            </a:r>
            <a:r>
              <a:rPr lang="es-CO" sz="2200" dirty="0" smtClean="0">
                <a:latin typeface="Candara"/>
                <a:cs typeface="Candara"/>
              </a:rPr>
              <a:t>computadoras.</a:t>
            </a:r>
          </a:p>
          <a:p>
            <a:pPr marL="342900" indent="-342900">
              <a:buFont typeface="Wingdings" panose="05000000000000000000" pitchFamily="2" charset="2"/>
              <a:buChar char="ü"/>
            </a:pPr>
            <a:r>
              <a:rPr lang="es-CO" sz="2200" dirty="0" smtClean="0">
                <a:latin typeface="Candara"/>
                <a:cs typeface="Candara"/>
              </a:rPr>
              <a:t>Mixtura </a:t>
            </a:r>
            <a:r>
              <a:rPr lang="es-CO" sz="2200" dirty="0">
                <a:latin typeface="Candara"/>
                <a:cs typeface="Candara"/>
              </a:rPr>
              <a:t>de  distintas áreas de estudio y trabajo </a:t>
            </a:r>
            <a:r>
              <a:rPr lang="es-CO" sz="2200" dirty="0" smtClean="0">
                <a:latin typeface="Candara"/>
                <a:cs typeface="Candara"/>
              </a:rPr>
              <a:t>pasando </a:t>
            </a:r>
            <a:r>
              <a:rPr lang="es-CO" sz="2200" dirty="0">
                <a:latin typeface="Candara"/>
                <a:cs typeface="Candara"/>
              </a:rPr>
              <a:t>de la vieja estética fija de aplicaciones como Power Point (diapositivas) a la combinación de elementos audiovisuales animados o interactivos que permiten  programas como Flash o Premiere.</a:t>
            </a:r>
          </a:p>
        </p:txBody>
      </p:sp>
      <p:pic>
        <p:nvPicPr>
          <p:cNvPr id="7" name="Imagen 6"/>
          <p:cNvPicPr>
            <a:picLocks noChangeAspect="1"/>
          </p:cNvPicPr>
          <p:nvPr/>
        </p:nvPicPr>
        <p:blipFill>
          <a:blip r:embed="rId2"/>
          <a:stretch>
            <a:fillRect/>
          </a:stretch>
        </p:blipFill>
        <p:spPr>
          <a:xfrm>
            <a:off x="5700713" y="2492896"/>
            <a:ext cx="3048000" cy="3685044"/>
          </a:xfrm>
          <a:prstGeom prst="rect">
            <a:avLst/>
          </a:prstGeom>
        </p:spPr>
      </p:pic>
    </p:spTree>
    <p:extLst>
      <p:ext uri="{BB962C8B-B14F-4D97-AF65-F5344CB8AC3E}">
        <p14:creationId xmlns:p14="http://schemas.microsoft.com/office/powerpoint/2010/main" val="41854939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5" name="CuadroTexto 4"/>
          <p:cNvSpPr txBox="1"/>
          <p:nvPr/>
        </p:nvSpPr>
        <p:spPr>
          <a:xfrm>
            <a:off x="395288" y="1124744"/>
            <a:ext cx="8353425" cy="430887"/>
          </a:xfrm>
          <a:prstGeom prst="rect">
            <a:avLst/>
          </a:prstGeom>
          <a:noFill/>
          <a:ln>
            <a:solidFill>
              <a:schemeClr val="accent4"/>
            </a:solidFill>
          </a:ln>
        </p:spPr>
        <p:txBody>
          <a:bodyPr wrap="square" rtlCol="0">
            <a:spAutoFit/>
          </a:bodyPr>
          <a:lstStyle/>
          <a:p>
            <a:r>
              <a:rPr lang="es-CO" sz="2200" dirty="0" smtClean="0">
                <a:latin typeface="Candara"/>
                <a:cs typeface="Candara"/>
              </a:rPr>
              <a:t>1.1 La Generación Net</a:t>
            </a:r>
            <a:endParaRPr lang="es-CO" sz="2200" dirty="0">
              <a:latin typeface="Candara"/>
              <a:cs typeface="Candara"/>
            </a:endParaRPr>
          </a:p>
        </p:txBody>
      </p:sp>
      <p:sp>
        <p:nvSpPr>
          <p:cNvPr id="3" name="Rectángulo 2"/>
          <p:cNvSpPr/>
          <p:nvPr/>
        </p:nvSpPr>
        <p:spPr>
          <a:xfrm>
            <a:off x="378654" y="1776715"/>
            <a:ext cx="4392737" cy="4154984"/>
          </a:xfrm>
          <a:prstGeom prst="rect">
            <a:avLst/>
          </a:prstGeom>
        </p:spPr>
        <p:txBody>
          <a:bodyPr wrap="square">
            <a:spAutoFit/>
          </a:bodyPr>
          <a:lstStyle/>
          <a:p>
            <a:r>
              <a:rPr lang="es-CO" sz="2200" b="1" dirty="0">
                <a:latin typeface="Candara"/>
                <a:cs typeface="Candara"/>
              </a:rPr>
              <a:t>4. - </a:t>
            </a:r>
            <a:r>
              <a:rPr lang="es-CO" sz="2200" b="1" dirty="0" smtClean="0">
                <a:latin typeface="Candara"/>
                <a:cs typeface="Candara"/>
              </a:rPr>
              <a:t>Red-</a:t>
            </a:r>
            <a:r>
              <a:rPr lang="es-CO" sz="2200" b="1" dirty="0" err="1" smtClean="0">
                <a:latin typeface="Candara"/>
                <a:cs typeface="Candara"/>
              </a:rPr>
              <a:t>ificar</a:t>
            </a:r>
            <a:r>
              <a:rPr lang="es-CO" sz="2200" b="1" dirty="0" smtClean="0">
                <a:latin typeface="Candara"/>
                <a:cs typeface="Candara"/>
              </a:rPr>
              <a:t> </a:t>
            </a:r>
            <a:r>
              <a:rPr lang="es-CO" sz="2200" b="1" dirty="0">
                <a:latin typeface="Candara"/>
                <a:cs typeface="Candara"/>
              </a:rPr>
              <a:t>la </a:t>
            </a:r>
            <a:r>
              <a:rPr lang="es-CO" sz="2200" b="1" dirty="0" smtClean="0">
                <a:latin typeface="Candara"/>
                <a:cs typeface="Candara"/>
              </a:rPr>
              <a:t>vida: </a:t>
            </a:r>
          </a:p>
          <a:p>
            <a:endParaRPr lang="es-CO" sz="2200" dirty="0">
              <a:latin typeface="Candara"/>
              <a:cs typeface="Candara"/>
            </a:endParaRPr>
          </a:p>
          <a:p>
            <a:pPr marL="342900" indent="-342900">
              <a:buFont typeface="Wingdings" panose="05000000000000000000" pitchFamily="2" charset="2"/>
              <a:buChar char="ü"/>
            </a:pPr>
            <a:r>
              <a:rPr lang="es-CO" sz="2200" dirty="0" smtClean="0">
                <a:latin typeface="Candara"/>
                <a:cs typeface="Candara"/>
              </a:rPr>
              <a:t>Más </a:t>
            </a:r>
            <a:r>
              <a:rPr lang="es-CO" sz="2200" dirty="0">
                <a:latin typeface="Candara"/>
                <a:cs typeface="Candara"/>
              </a:rPr>
              <a:t>nodos fuertes de información conectados  en la red que potencian la interactividad y el conocimiento </a:t>
            </a:r>
            <a:r>
              <a:rPr lang="es-CO" sz="2200" dirty="0" smtClean="0">
                <a:latin typeface="Candara"/>
                <a:cs typeface="Candara"/>
              </a:rPr>
              <a:t>rizomático.</a:t>
            </a:r>
            <a:endParaRPr lang="es-CO" sz="2200" dirty="0">
              <a:latin typeface="Candara"/>
              <a:cs typeface="Candara"/>
            </a:endParaRPr>
          </a:p>
          <a:p>
            <a:pPr marL="342900" indent="-342900">
              <a:buFont typeface="Wingdings" panose="05000000000000000000" pitchFamily="2" charset="2"/>
              <a:buChar char="ü"/>
            </a:pPr>
            <a:r>
              <a:rPr lang="es-CO" sz="2200" dirty="0" smtClean="0">
                <a:latin typeface="Candara"/>
                <a:cs typeface="Candara"/>
              </a:rPr>
              <a:t>Desarrollo </a:t>
            </a:r>
            <a:r>
              <a:rPr lang="es-CO" sz="2200" dirty="0">
                <a:latin typeface="Candara"/>
                <a:cs typeface="Candara"/>
              </a:rPr>
              <a:t>de la inteligencia digital por alfabetización </a:t>
            </a:r>
            <a:r>
              <a:rPr lang="es-CO" sz="2200" dirty="0" smtClean="0">
                <a:latin typeface="Candara"/>
                <a:cs typeface="Candara"/>
              </a:rPr>
              <a:t>digital.</a:t>
            </a:r>
          </a:p>
          <a:p>
            <a:pPr marL="342900" indent="-342900">
              <a:buFont typeface="Wingdings" panose="05000000000000000000" pitchFamily="2" charset="2"/>
              <a:buChar char="ü"/>
            </a:pPr>
            <a:r>
              <a:rPr lang="es-CO" sz="2200" dirty="0" err="1" smtClean="0">
                <a:latin typeface="Candara"/>
                <a:cs typeface="Candara"/>
              </a:rPr>
              <a:t>Blended</a:t>
            </a:r>
            <a:r>
              <a:rPr lang="es-CO" sz="2200" dirty="0" smtClean="0">
                <a:latin typeface="Candara"/>
                <a:cs typeface="Candara"/>
              </a:rPr>
              <a:t> living: ecosistema </a:t>
            </a:r>
            <a:r>
              <a:rPr lang="es-CO" sz="2200" dirty="0">
                <a:latin typeface="Candara"/>
                <a:cs typeface="Candara"/>
              </a:rPr>
              <a:t>digital.  </a:t>
            </a:r>
            <a:r>
              <a:rPr lang="es-CO" sz="2200" dirty="0" smtClean="0">
                <a:latin typeface="Candara"/>
                <a:cs typeface="Candara"/>
              </a:rPr>
              <a:t>Recurrirán </a:t>
            </a:r>
            <a:r>
              <a:rPr lang="es-CO" sz="2200" dirty="0">
                <a:latin typeface="Candara"/>
                <a:cs typeface="Candara"/>
              </a:rPr>
              <a:t>a la </a:t>
            </a:r>
            <a:r>
              <a:rPr lang="es-CO" sz="2200" dirty="0" smtClean="0">
                <a:latin typeface="Candara"/>
                <a:cs typeface="Candara"/>
              </a:rPr>
              <a:t>web. </a:t>
            </a:r>
            <a:r>
              <a:rPr lang="es-CO" sz="2200" dirty="0">
                <a:latin typeface="Candara"/>
                <a:cs typeface="Candara"/>
              </a:rPr>
              <a:t>Lo harán durante toda la </a:t>
            </a:r>
            <a:r>
              <a:rPr lang="es-CO" sz="2200" dirty="0" smtClean="0">
                <a:latin typeface="Candara"/>
                <a:cs typeface="Candara"/>
              </a:rPr>
              <a:t>vida</a:t>
            </a:r>
            <a:endParaRPr lang="es-CO" sz="2200" dirty="0">
              <a:latin typeface="Candara"/>
              <a:cs typeface="Candara"/>
            </a:endParaRPr>
          </a:p>
        </p:txBody>
      </p:sp>
      <p:pic>
        <p:nvPicPr>
          <p:cNvPr id="6" name="Imagen 5"/>
          <p:cNvPicPr>
            <a:picLocks noChangeAspect="1"/>
          </p:cNvPicPr>
          <p:nvPr/>
        </p:nvPicPr>
        <p:blipFill>
          <a:blip r:embed="rId2"/>
          <a:stretch>
            <a:fillRect/>
          </a:stretch>
        </p:blipFill>
        <p:spPr>
          <a:xfrm>
            <a:off x="4788024" y="2132856"/>
            <a:ext cx="3950344" cy="3810000"/>
          </a:xfrm>
          <a:prstGeom prst="rect">
            <a:avLst/>
          </a:prstGeom>
        </p:spPr>
      </p:pic>
    </p:spTree>
    <p:extLst>
      <p:ext uri="{BB962C8B-B14F-4D97-AF65-F5344CB8AC3E}">
        <p14:creationId xmlns:p14="http://schemas.microsoft.com/office/powerpoint/2010/main" val="14764796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5" name="CuadroTexto 4"/>
          <p:cNvSpPr txBox="1"/>
          <p:nvPr/>
        </p:nvSpPr>
        <p:spPr>
          <a:xfrm>
            <a:off x="395288" y="1124744"/>
            <a:ext cx="8353425" cy="430887"/>
          </a:xfrm>
          <a:prstGeom prst="rect">
            <a:avLst/>
          </a:prstGeom>
          <a:noFill/>
          <a:ln>
            <a:solidFill>
              <a:schemeClr val="accent4"/>
            </a:solidFill>
          </a:ln>
        </p:spPr>
        <p:txBody>
          <a:bodyPr wrap="square" rtlCol="0">
            <a:spAutoFit/>
          </a:bodyPr>
          <a:lstStyle/>
          <a:p>
            <a:r>
              <a:rPr lang="es-CO" sz="2200" dirty="0" smtClean="0">
                <a:latin typeface="Candara"/>
                <a:cs typeface="Candara"/>
              </a:rPr>
              <a:t>1.2 Las generaciones anteriores y sus consumos culturales</a:t>
            </a:r>
            <a:endParaRPr lang="es-CO" sz="2200" dirty="0">
              <a:latin typeface="Candara"/>
              <a:cs typeface="Candara"/>
            </a:endParaRPr>
          </a:p>
        </p:txBody>
      </p:sp>
      <p:pic>
        <p:nvPicPr>
          <p:cNvPr id="2" name="Imagen 1"/>
          <p:cNvPicPr>
            <a:picLocks noChangeAspect="1"/>
          </p:cNvPicPr>
          <p:nvPr/>
        </p:nvPicPr>
        <p:blipFill>
          <a:blip r:embed="rId2"/>
          <a:stretch>
            <a:fillRect/>
          </a:stretch>
        </p:blipFill>
        <p:spPr>
          <a:xfrm>
            <a:off x="1835696" y="1772816"/>
            <a:ext cx="5544616" cy="3059093"/>
          </a:xfrm>
          <a:prstGeom prst="rect">
            <a:avLst/>
          </a:prstGeom>
        </p:spPr>
      </p:pic>
      <p:sp>
        <p:nvSpPr>
          <p:cNvPr id="3" name="CuadroTexto 2"/>
          <p:cNvSpPr txBox="1"/>
          <p:nvPr/>
        </p:nvSpPr>
        <p:spPr>
          <a:xfrm>
            <a:off x="539552" y="5013176"/>
            <a:ext cx="8209161" cy="1446550"/>
          </a:xfrm>
          <a:prstGeom prst="rect">
            <a:avLst/>
          </a:prstGeom>
          <a:noFill/>
        </p:spPr>
        <p:txBody>
          <a:bodyPr wrap="square" rtlCol="0">
            <a:spAutoFit/>
          </a:bodyPr>
          <a:lstStyle/>
          <a:p>
            <a:pPr algn="ctr"/>
            <a:r>
              <a:rPr lang="es-CO" sz="2200" dirty="0" smtClean="0">
                <a:latin typeface="Candara"/>
                <a:cs typeface="Candara"/>
              </a:rPr>
              <a:t>La </a:t>
            </a:r>
            <a:r>
              <a:rPr lang="es-CO" sz="2200" dirty="0">
                <a:latin typeface="Candara"/>
                <a:cs typeface="Candara"/>
              </a:rPr>
              <a:t>generación que nació después de la Segunda Guerra Mundial, por ejemplo, recibió la mayor parte de la información a través de la radio y la televisión; eran su ventana al mundo. Fue conocida en algunos medios como Generación </a:t>
            </a:r>
            <a:r>
              <a:rPr lang="es-CO" sz="2200" dirty="0" err="1">
                <a:latin typeface="Candara"/>
                <a:cs typeface="Candara"/>
              </a:rPr>
              <a:t>Baby</a:t>
            </a:r>
            <a:r>
              <a:rPr lang="es-CO" sz="2200" dirty="0">
                <a:latin typeface="Candara"/>
                <a:cs typeface="Candara"/>
              </a:rPr>
              <a:t> Boom o </a:t>
            </a:r>
            <a:r>
              <a:rPr lang="es-CO" sz="2200" dirty="0" err="1">
                <a:latin typeface="Candara"/>
                <a:cs typeface="Candara"/>
              </a:rPr>
              <a:t>Baby</a:t>
            </a:r>
            <a:r>
              <a:rPr lang="es-CO" sz="2200" dirty="0">
                <a:latin typeface="Candara"/>
                <a:cs typeface="Candara"/>
              </a:rPr>
              <a:t> </a:t>
            </a:r>
            <a:r>
              <a:rPr lang="es-CO" sz="2200" dirty="0" err="1">
                <a:latin typeface="Candara"/>
                <a:cs typeface="Candara"/>
              </a:rPr>
              <a:t>Boomer</a:t>
            </a:r>
            <a:r>
              <a:rPr lang="es-CO" sz="2200" dirty="0" smtClean="0">
                <a:latin typeface="Candara"/>
                <a:cs typeface="Candara"/>
              </a:rPr>
              <a:t>.</a:t>
            </a:r>
            <a:endParaRPr lang="es-CO" sz="2200" dirty="0">
              <a:latin typeface="Candara"/>
              <a:cs typeface="Candara"/>
            </a:endParaRPr>
          </a:p>
        </p:txBody>
      </p:sp>
    </p:spTree>
    <p:extLst>
      <p:ext uri="{BB962C8B-B14F-4D97-AF65-F5344CB8AC3E}">
        <p14:creationId xmlns:p14="http://schemas.microsoft.com/office/powerpoint/2010/main" val="34812172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5" name="CuadroTexto 4"/>
          <p:cNvSpPr txBox="1"/>
          <p:nvPr/>
        </p:nvSpPr>
        <p:spPr>
          <a:xfrm>
            <a:off x="395288" y="1124744"/>
            <a:ext cx="8353425" cy="430887"/>
          </a:xfrm>
          <a:prstGeom prst="rect">
            <a:avLst/>
          </a:prstGeom>
          <a:noFill/>
          <a:ln>
            <a:solidFill>
              <a:schemeClr val="accent4"/>
            </a:solidFill>
          </a:ln>
        </p:spPr>
        <p:txBody>
          <a:bodyPr wrap="square" rtlCol="0">
            <a:spAutoFit/>
          </a:bodyPr>
          <a:lstStyle/>
          <a:p>
            <a:r>
              <a:rPr lang="es-CO" sz="2200" dirty="0" smtClean="0">
                <a:latin typeface="Candara"/>
                <a:cs typeface="Candara"/>
              </a:rPr>
              <a:t>1.2 Las generaciones anteriores y sus consumos culturales</a:t>
            </a:r>
            <a:endParaRPr lang="es-CO" sz="2200" dirty="0">
              <a:latin typeface="Candara"/>
              <a:cs typeface="Candara"/>
            </a:endParaRPr>
          </a:p>
        </p:txBody>
      </p:sp>
      <p:sp>
        <p:nvSpPr>
          <p:cNvPr id="2" name="CuadroTexto 1"/>
          <p:cNvSpPr txBox="1"/>
          <p:nvPr/>
        </p:nvSpPr>
        <p:spPr>
          <a:xfrm>
            <a:off x="395289" y="1700808"/>
            <a:ext cx="4968800" cy="4832092"/>
          </a:xfrm>
          <a:prstGeom prst="rect">
            <a:avLst/>
          </a:prstGeom>
          <a:noFill/>
        </p:spPr>
        <p:txBody>
          <a:bodyPr wrap="square" rtlCol="0">
            <a:spAutoFit/>
          </a:bodyPr>
          <a:lstStyle/>
          <a:p>
            <a:r>
              <a:rPr lang="es-CO" sz="2200" dirty="0" smtClean="0">
                <a:latin typeface="Candara"/>
                <a:cs typeface="Candara"/>
              </a:rPr>
              <a:t>Características de esta generación:</a:t>
            </a:r>
          </a:p>
          <a:p>
            <a:endParaRPr lang="es-CO" sz="2200" dirty="0">
              <a:latin typeface="Candara"/>
              <a:cs typeface="Candara"/>
            </a:endParaRPr>
          </a:p>
          <a:p>
            <a:pPr marL="342900" indent="-342900">
              <a:buFont typeface="Wingdings" panose="05000000000000000000" pitchFamily="2" charset="2"/>
              <a:buChar char="ü"/>
            </a:pPr>
            <a:r>
              <a:rPr lang="es-CO" sz="2200" dirty="0" smtClean="0">
                <a:latin typeface="Candara"/>
                <a:cs typeface="Candara"/>
              </a:rPr>
              <a:t>Generación rebelde: juventud disconforme.</a:t>
            </a:r>
          </a:p>
          <a:p>
            <a:pPr marL="342900" indent="-342900">
              <a:buFont typeface="Wingdings" panose="05000000000000000000" pitchFamily="2" charset="2"/>
              <a:buChar char="ü"/>
            </a:pPr>
            <a:r>
              <a:rPr lang="es-CO" sz="2200" dirty="0" smtClean="0">
                <a:latin typeface="Candara"/>
                <a:cs typeface="Candara"/>
              </a:rPr>
              <a:t>Enfrentamiento con la autoridad.</a:t>
            </a:r>
          </a:p>
          <a:p>
            <a:pPr marL="342900" indent="-342900">
              <a:buFont typeface="Wingdings" panose="05000000000000000000" pitchFamily="2" charset="2"/>
              <a:buChar char="ü"/>
            </a:pPr>
            <a:r>
              <a:rPr lang="es-CO" sz="2200" dirty="0" smtClean="0">
                <a:latin typeface="Candara"/>
                <a:cs typeface="Candara"/>
              </a:rPr>
              <a:t>Ideales de un mundo menos opresivo y disciplinador.</a:t>
            </a:r>
          </a:p>
          <a:p>
            <a:pPr marL="342900" indent="-342900">
              <a:buFont typeface="Wingdings" panose="05000000000000000000" pitchFamily="2" charset="2"/>
              <a:buChar char="ü"/>
            </a:pPr>
            <a:r>
              <a:rPr lang="es-CO" sz="2200" dirty="0" smtClean="0">
                <a:latin typeface="Candara"/>
                <a:cs typeface="Candara"/>
              </a:rPr>
              <a:t>“Seamos realistas pidamos lo imposible”.</a:t>
            </a:r>
          </a:p>
          <a:p>
            <a:pPr marL="342900" indent="-342900">
              <a:buFont typeface="Wingdings" panose="05000000000000000000" pitchFamily="2" charset="2"/>
              <a:buChar char="ü"/>
            </a:pPr>
            <a:r>
              <a:rPr lang="es-CO" sz="2200" dirty="0" smtClean="0">
                <a:latin typeface="Candara"/>
                <a:cs typeface="Candara"/>
              </a:rPr>
              <a:t>Confrontamiento entre adultos y jóvenes: música rockera, minifalda, pelo largo.</a:t>
            </a:r>
          </a:p>
          <a:p>
            <a:pPr marL="342900" indent="-342900">
              <a:buFont typeface="Wingdings" panose="05000000000000000000" pitchFamily="2" charset="2"/>
              <a:buChar char="ü"/>
            </a:pPr>
            <a:r>
              <a:rPr lang="es-CO" sz="2200" dirty="0" smtClean="0">
                <a:latin typeface="Candara"/>
                <a:cs typeface="Candara"/>
              </a:rPr>
              <a:t>Los hijos de esta generación: vivieron el derrumbe de los grandes ideales.</a:t>
            </a:r>
            <a:endParaRPr lang="es-CO" sz="2200" dirty="0">
              <a:latin typeface="Candara"/>
              <a:cs typeface="Candara"/>
            </a:endParaRPr>
          </a:p>
        </p:txBody>
      </p:sp>
      <p:pic>
        <p:nvPicPr>
          <p:cNvPr id="3" name="Imagen 2"/>
          <p:cNvPicPr>
            <a:picLocks noChangeAspect="1"/>
          </p:cNvPicPr>
          <p:nvPr/>
        </p:nvPicPr>
        <p:blipFill>
          <a:blip r:embed="rId2"/>
          <a:stretch>
            <a:fillRect/>
          </a:stretch>
        </p:blipFill>
        <p:spPr>
          <a:xfrm>
            <a:off x="5366929" y="1988840"/>
            <a:ext cx="3282605" cy="3600400"/>
          </a:xfrm>
          <a:prstGeom prst="rect">
            <a:avLst/>
          </a:prstGeom>
        </p:spPr>
      </p:pic>
      <p:sp>
        <p:nvSpPr>
          <p:cNvPr id="6" name="CuadroTexto 5"/>
          <p:cNvSpPr txBox="1"/>
          <p:nvPr/>
        </p:nvSpPr>
        <p:spPr>
          <a:xfrm>
            <a:off x="5580112" y="5733256"/>
            <a:ext cx="3270324" cy="400110"/>
          </a:xfrm>
          <a:prstGeom prst="rect">
            <a:avLst/>
          </a:prstGeom>
          <a:noFill/>
        </p:spPr>
        <p:txBody>
          <a:bodyPr wrap="square" rtlCol="0">
            <a:spAutoFit/>
          </a:bodyPr>
          <a:lstStyle/>
          <a:p>
            <a:pPr algn="ctr"/>
            <a:r>
              <a:rPr lang="es-CO" sz="2000" dirty="0" smtClean="0">
                <a:latin typeface="Candara"/>
                <a:cs typeface="Candara"/>
                <a:hlinkClick r:id="rId3" action="ppaction://hlinkfile"/>
              </a:rPr>
              <a:t>Imagine all the people</a:t>
            </a:r>
            <a:endParaRPr lang="es-CO" sz="2000" dirty="0">
              <a:latin typeface="Candara"/>
              <a:cs typeface="Candara"/>
            </a:endParaRPr>
          </a:p>
        </p:txBody>
      </p:sp>
    </p:spTree>
    <p:extLst>
      <p:ext uri="{BB962C8B-B14F-4D97-AF65-F5344CB8AC3E}">
        <p14:creationId xmlns:p14="http://schemas.microsoft.com/office/powerpoint/2010/main" val="1009444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5" name="CuadroTexto 4"/>
          <p:cNvSpPr txBox="1"/>
          <p:nvPr/>
        </p:nvSpPr>
        <p:spPr>
          <a:xfrm>
            <a:off x="395288" y="1124744"/>
            <a:ext cx="8353425" cy="430887"/>
          </a:xfrm>
          <a:prstGeom prst="rect">
            <a:avLst/>
          </a:prstGeom>
          <a:noFill/>
          <a:ln>
            <a:solidFill>
              <a:schemeClr val="accent4"/>
            </a:solidFill>
          </a:ln>
        </p:spPr>
        <p:txBody>
          <a:bodyPr wrap="square" rtlCol="0">
            <a:spAutoFit/>
          </a:bodyPr>
          <a:lstStyle/>
          <a:p>
            <a:r>
              <a:rPr lang="es-CO" sz="2200" dirty="0" smtClean="0">
                <a:latin typeface="Candara"/>
                <a:cs typeface="Candara"/>
              </a:rPr>
              <a:t>1.2 Las generaciones anteriores y sus consumos culturales</a:t>
            </a:r>
            <a:endParaRPr lang="es-CO" sz="2200" dirty="0">
              <a:latin typeface="Candara"/>
              <a:cs typeface="Candara"/>
            </a:endParaRPr>
          </a:p>
        </p:txBody>
      </p:sp>
      <p:sp>
        <p:nvSpPr>
          <p:cNvPr id="2" name="CuadroTexto 1"/>
          <p:cNvSpPr txBox="1"/>
          <p:nvPr/>
        </p:nvSpPr>
        <p:spPr>
          <a:xfrm>
            <a:off x="395288" y="1700808"/>
            <a:ext cx="8353425" cy="1107996"/>
          </a:xfrm>
          <a:prstGeom prst="rect">
            <a:avLst/>
          </a:prstGeom>
          <a:noFill/>
        </p:spPr>
        <p:txBody>
          <a:bodyPr wrap="square" rtlCol="0">
            <a:spAutoFit/>
          </a:bodyPr>
          <a:lstStyle/>
          <a:p>
            <a:pPr algn="just"/>
            <a:r>
              <a:rPr lang="es-CO" sz="2200" dirty="0" smtClean="0">
                <a:latin typeface="Candara"/>
                <a:cs typeface="Candara"/>
              </a:rPr>
              <a:t>Aparece la </a:t>
            </a:r>
            <a:r>
              <a:rPr lang="es-CO" sz="2200" b="1" dirty="0" smtClean="0">
                <a:latin typeface="Candara"/>
                <a:cs typeface="Candara"/>
              </a:rPr>
              <a:t>Generación X, </a:t>
            </a:r>
            <a:r>
              <a:rPr lang="es-CO" sz="2200" dirty="0" smtClean="0">
                <a:latin typeface="Candara"/>
                <a:cs typeface="Candara"/>
              </a:rPr>
              <a:t>sinónimo del elemento invisible, sin identidad propia, difícil de definir, de vidas marcadas por una incógnita, por lo unisex, es decir, por una X.</a:t>
            </a:r>
            <a:endParaRPr lang="es-CO" sz="2200" b="1" dirty="0">
              <a:latin typeface="Candara"/>
              <a:cs typeface="Candara"/>
            </a:endParaRPr>
          </a:p>
        </p:txBody>
      </p:sp>
      <p:pic>
        <p:nvPicPr>
          <p:cNvPr id="3" name="Imagen 2"/>
          <p:cNvPicPr>
            <a:picLocks noChangeAspect="1"/>
          </p:cNvPicPr>
          <p:nvPr/>
        </p:nvPicPr>
        <p:blipFill>
          <a:blip r:embed="rId2"/>
          <a:stretch>
            <a:fillRect/>
          </a:stretch>
        </p:blipFill>
        <p:spPr>
          <a:xfrm>
            <a:off x="456579" y="2953980"/>
            <a:ext cx="3360144" cy="3427347"/>
          </a:xfrm>
          <a:prstGeom prst="rect">
            <a:avLst/>
          </a:prstGeom>
        </p:spPr>
      </p:pic>
      <p:sp>
        <p:nvSpPr>
          <p:cNvPr id="6" name="CuadroTexto 5"/>
          <p:cNvSpPr txBox="1"/>
          <p:nvPr/>
        </p:nvSpPr>
        <p:spPr>
          <a:xfrm>
            <a:off x="4283968" y="3068960"/>
            <a:ext cx="4464745" cy="3139321"/>
          </a:xfrm>
          <a:prstGeom prst="rect">
            <a:avLst/>
          </a:prstGeom>
          <a:noFill/>
        </p:spPr>
        <p:txBody>
          <a:bodyPr wrap="square" rtlCol="0">
            <a:spAutoFit/>
          </a:bodyPr>
          <a:lstStyle/>
          <a:p>
            <a:pPr marL="342900" indent="-342900">
              <a:buFont typeface="Wingdings" panose="05000000000000000000" pitchFamily="2" charset="2"/>
              <a:buChar char="ü"/>
            </a:pPr>
            <a:r>
              <a:rPr lang="es-CO" sz="2200" dirty="0" smtClean="0">
                <a:latin typeface="Candara"/>
                <a:cs typeface="Candara"/>
              </a:rPr>
              <a:t>Refugio en las necesidades locales.</a:t>
            </a:r>
          </a:p>
          <a:p>
            <a:pPr marL="342900" indent="-342900">
              <a:buFont typeface="Wingdings" panose="05000000000000000000" pitchFamily="2" charset="2"/>
              <a:buChar char="ü"/>
            </a:pPr>
            <a:r>
              <a:rPr lang="es-CO" sz="2200" dirty="0" smtClean="0">
                <a:latin typeface="Candara"/>
                <a:cs typeface="Candara"/>
              </a:rPr>
              <a:t>La música paso al videoclip.</a:t>
            </a:r>
          </a:p>
          <a:p>
            <a:pPr marL="342900" indent="-342900">
              <a:buFont typeface="Wingdings" panose="05000000000000000000" pitchFamily="2" charset="2"/>
              <a:buChar char="ü"/>
            </a:pPr>
            <a:r>
              <a:rPr lang="es-CO" sz="2200" dirty="0" smtClean="0">
                <a:latin typeface="Candara"/>
                <a:cs typeface="Candara"/>
              </a:rPr>
              <a:t>Nuevos ídolos: Michael Jackson.</a:t>
            </a:r>
          </a:p>
          <a:p>
            <a:pPr marL="342900" indent="-342900">
              <a:buFont typeface="Wingdings" panose="05000000000000000000" pitchFamily="2" charset="2"/>
              <a:buChar char="ü"/>
            </a:pPr>
            <a:r>
              <a:rPr lang="es-CO" sz="2200" dirty="0" smtClean="0">
                <a:latin typeface="Candara"/>
                <a:cs typeface="Candara"/>
              </a:rPr>
              <a:t>Aparece la computadora.</a:t>
            </a:r>
          </a:p>
          <a:p>
            <a:pPr marL="342900" indent="-342900">
              <a:buFont typeface="Wingdings" panose="05000000000000000000" pitchFamily="2" charset="2"/>
              <a:buChar char="ü"/>
            </a:pPr>
            <a:r>
              <a:rPr lang="es-CO" sz="2200" dirty="0" smtClean="0">
                <a:latin typeface="Candara"/>
                <a:cs typeface="Candara"/>
              </a:rPr>
              <a:t>“Comida Chatarra”.</a:t>
            </a:r>
          </a:p>
          <a:p>
            <a:pPr marL="342900" indent="-342900">
              <a:buFont typeface="Wingdings" panose="05000000000000000000" pitchFamily="2" charset="2"/>
              <a:buChar char="ü"/>
            </a:pPr>
            <a:r>
              <a:rPr lang="es-CO" sz="2200" dirty="0" smtClean="0">
                <a:latin typeface="Candara"/>
                <a:cs typeface="Candara"/>
              </a:rPr>
              <a:t>Elegían MTV y Nirvana como símbolo de la juventud de la época.</a:t>
            </a:r>
            <a:endParaRPr lang="es-CO" sz="2200" dirty="0">
              <a:latin typeface="Candara"/>
              <a:cs typeface="Candara"/>
            </a:endParaRPr>
          </a:p>
        </p:txBody>
      </p:sp>
    </p:spTree>
    <p:extLst>
      <p:ext uri="{BB962C8B-B14F-4D97-AF65-F5344CB8AC3E}">
        <p14:creationId xmlns:p14="http://schemas.microsoft.com/office/powerpoint/2010/main" val="18132788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5" name="CuadroTexto 4"/>
          <p:cNvSpPr txBox="1"/>
          <p:nvPr/>
        </p:nvSpPr>
        <p:spPr>
          <a:xfrm>
            <a:off x="395288" y="1124744"/>
            <a:ext cx="8353425" cy="430887"/>
          </a:xfrm>
          <a:prstGeom prst="rect">
            <a:avLst/>
          </a:prstGeom>
          <a:noFill/>
          <a:ln>
            <a:solidFill>
              <a:schemeClr val="accent4"/>
            </a:solidFill>
          </a:ln>
        </p:spPr>
        <p:txBody>
          <a:bodyPr wrap="square" rtlCol="0">
            <a:spAutoFit/>
          </a:bodyPr>
          <a:lstStyle/>
          <a:p>
            <a:r>
              <a:rPr lang="es-CO" sz="2200" dirty="0" smtClean="0">
                <a:latin typeface="Candara"/>
                <a:cs typeface="Candara"/>
              </a:rPr>
              <a:t>1.3. La e-brecha generacional</a:t>
            </a:r>
            <a:endParaRPr lang="es-CO" sz="2200" dirty="0">
              <a:latin typeface="Candara"/>
              <a:cs typeface="Candara"/>
            </a:endParaRPr>
          </a:p>
        </p:txBody>
      </p:sp>
      <p:sp>
        <p:nvSpPr>
          <p:cNvPr id="2" name="CuadroTexto 1"/>
          <p:cNvSpPr txBox="1"/>
          <p:nvPr/>
        </p:nvSpPr>
        <p:spPr>
          <a:xfrm>
            <a:off x="395288" y="1700808"/>
            <a:ext cx="8353425" cy="1446550"/>
          </a:xfrm>
          <a:prstGeom prst="rect">
            <a:avLst/>
          </a:prstGeom>
          <a:noFill/>
        </p:spPr>
        <p:txBody>
          <a:bodyPr wrap="square" rtlCol="0">
            <a:spAutoFit/>
          </a:bodyPr>
          <a:lstStyle/>
          <a:p>
            <a:pPr algn="ctr"/>
            <a:r>
              <a:rPr lang="es-CO" sz="2200" dirty="0" smtClean="0">
                <a:latin typeface="Candara"/>
                <a:cs typeface="Candara"/>
              </a:rPr>
              <a:t>“</a:t>
            </a:r>
            <a:r>
              <a:rPr lang="es-CO" sz="2200" dirty="0">
                <a:latin typeface="Candara"/>
                <a:cs typeface="Candara"/>
              </a:rPr>
              <a:t>Este  no es un mundo para viejos, es difícil programar la radio, las películas son rápidas”… y su estética ya no se corresponde con los gustos predilectos de muchas de las “personas grandes” como diría “El Principito”.</a:t>
            </a:r>
          </a:p>
        </p:txBody>
      </p:sp>
      <p:pic>
        <p:nvPicPr>
          <p:cNvPr id="3" name="Imagen 2"/>
          <p:cNvPicPr>
            <a:picLocks noChangeAspect="1"/>
          </p:cNvPicPr>
          <p:nvPr/>
        </p:nvPicPr>
        <p:blipFill>
          <a:blip r:embed="rId2"/>
          <a:stretch>
            <a:fillRect/>
          </a:stretch>
        </p:blipFill>
        <p:spPr>
          <a:xfrm>
            <a:off x="1547664" y="3319107"/>
            <a:ext cx="5928593" cy="3028950"/>
          </a:xfrm>
          <a:prstGeom prst="rect">
            <a:avLst/>
          </a:prstGeom>
        </p:spPr>
      </p:pic>
    </p:spTree>
    <p:extLst>
      <p:ext uri="{BB962C8B-B14F-4D97-AF65-F5344CB8AC3E}">
        <p14:creationId xmlns:p14="http://schemas.microsoft.com/office/powerpoint/2010/main" val="39259365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5" name="CuadroTexto 4"/>
          <p:cNvSpPr txBox="1"/>
          <p:nvPr/>
        </p:nvSpPr>
        <p:spPr>
          <a:xfrm>
            <a:off x="395288" y="1124744"/>
            <a:ext cx="8353425" cy="430887"/>
          </a:xfrm>
          <a:prstGeom prst="rect">
            <a:avLst/>
          </a:prstGeom>
          <a:noFill/>
          <a:ln>
            <a:solidFill>
              <a:schemeClr val="accent4"/>
            </a:solidFill>
          </a:ln>
        </p:spPr>
        <p:txBody>
          <a:bodyPr wrap="square" rtlCol="0">
            <a:spAutoFit/>
          </a:bodyPr>
          <a:lstStyle/>
          <a:p>
            <a:r>
              <a:rPr lang="es-CO" sz="2200" dirty="0" smtClean="0">
                <a:latin typeface="Candara"/>
                <a:cs typeface="Candara"/>
              </a:rPr>
              <a:t>1.3. La e-brecha generacional</a:t>
            </a:r>
            <a:endParaRPr lang="es-CO" sz="2200" dirty="0">
              <a:latin typeface="Candara"/>
              <a:cs typeface="Candara"/>
            </a:endParaRPr>
          </a:p>
        </p:txBody>
      </p:sp>
      <p:sp>
        <p:nvSpPr>
          <p:cNvPr id="2" name="Rectángulo 1"/>
          <p:cNvSpPr/>
          <p:nvPr/>
        </p:nvSpPr>
        <p:spPr>
          <a:xfrm>
            <a:off x="323527" y="1772816"/>
            <a:ext cx="8425185" cy="1107996"/>
          </a:xfrm>
          <a:prstGeom prst="rect">
            <a:avLst/>
          </a:prstGeom>
        </p:spPr>
        <p:txBody>
          <a:bodyPr wrap="square">
            <a:spAutoFit/>
          </a:bodyPr>
          <a:lstStyle/>
          <a:p>
            <a:pPr algn="just"/>
            <a:r>
              <a:rPr lang="es-AR" sz="2200" dirty="0">
                <a:latin typeface="Candara"/>
                <a:ea typeface="Times New Roman" panose="02020603050405020304" pitchFamily="18" charset="0"/>
                <a:cs typeface="Candara"/>
              </a:rPr>
              <a:t>Los adultos (Baby boom o X) que miran con los chicos de hoy algunos programas de televisión o los acompañan al cine observan las diferencias también hasta en los valores que se sustentan. </a:t>
            </a:r>
            <a:endParaRPr lang="es-CO" sz="2200" dirty="0">
              <a:latin typeface="Candara"/>
              <a:cs typeface="Candara"/>
            </a:endParaRPr>
          </a:p>
        </p:txBody>
      </p:sp>
      <p:pic>
        <p:nvPicPr>
          <p:cNvPr id="3" name="Imagen 2"/>
          <p:cNvPicPr>
            <a:picLocks noChangeAspect="1"/>
          </p:cNvPicPr>
          <p:nvPr/>
        </p:nvPicPr>
        <p:blipFill>
          <a:blip r:embed="rId2"/>
          <a:stretch>
            <a:fillRect/>
          </a:stretch>
        </p:blipFill>
        <p:spPr>
          <a:xfrm>
            <a:off x="5826101" y="3097997"/>
            <a:ext cx="2808312" cy="3427348"/>
          </a:xfrm>
          <a:prstGeom prst="rect">
            <a:avLst/>
          </a:prstGeom>
        </p:spPr>
      </p:pic>
      <p:sp>
        <p:nvSpPr>
          <p:cNvPr id="6" name="CuadroTexto 5"/>
          <p:cNvSpPr txBox="1"/>
          <p:nvPr/>
        </p:nvSpPr>
        <p:spPr>
          <a:xfrm>
            <a:off x="395288" y="3097997"/>
            <a:ext cx="5112816" cy="3477875"/>
          </a:xfrm>
          <a:prstGeom prst="rect">
            <a:avLst/>
          </a:prstGeom>
          <a:noFill/>
        </p:spPr>
        <p:txBody>
          <a:bodyPr wrap="square" rtlCol="0">
            <a:spAutoFit/>
          </a:bodyPr>
          <a:lstStyle/>
          <a:p>
            <a:pPr marL="342900" indent="-342900">
              <a:buFont typeface="Wingdings" panose="05000000000000000000" pitchFamily="2" charset="2"/>
              <a:buChar char="ü"/>
            </a:pPr>
            <a:r>
              <a:rPr lang="es-CO" sz="2200" dirty="0" smtClean="0">
                <a:latin typeface="Candara"/>
                <a:cs typeface="Candara"/>
              </a:rPr>
              <a:t>En las generaciones anteriores los buenos y los malos estaban bien marcados. Ahora los héroes discurren entre la violencia.</a:t>
            </a:r>
          </a:p>
          <a:p>
            <a:pPr marL="342900" indent="-342900">
              <a:buFont typeface="Wingdings" panose="05000000000000000000" pitchFamily="2" charset="2"/>
              <a:buChar char="ü"/>
            </a:pPr>
            <a:r>
              <a:rPr lang="es-CO" sz="2200" dirty="0" smtClean="0">
                <a:latin typeface="Candara"/>
                <a:cs typeface="Candara"/>
              </a:rPr>
              <a:t>Ahora los padres quedan perplejos con las constataciones de los hijos.</a:t>
            </a:r>
          </a:p>
          <a:p>
            <a:pPr marL="342900" indent="-342900">
              <a:buFont typeface="Wingdings" panose="05000000000000000000" pitchFamily="2" charset="2"/>
              <a:buChar char="ü"/>
            </a:pPr>
            <a:r>
              <a:rPr lang="es-CO" sz="2200" dirty="0" smtClean="0">
                <a:latin typeface="Candara"/>
                <a:cs typeface="Candara"/>
              </a:rPr>
              <a:t>Encontronazos, rupturas, cosmovisiones distintas.</a:t>
            </a:r>
          </a:p>
          <a:p>
            <a:pPr marL="342900" indent="-342900">
              <a:buFont typeface="Wingdings" panose="05000000000000000000" pitchFamily="2" charset="2"/>
              <a:buChar char="ü"/>
            </a:pPr>
            <a:r>
              <a:rPr lang="es-CO" sz="2200" dirty="0" smtClean="0">
                <a:latin typeface="Candara"/>
                <a:cs typeface="Candara"/>
              </a:rPr>
              <a:t>Transversalidad generacional.</a:t>
            </a:r>
          </a:p>
          <a:p>
            <a:pPr marL="342900" indent="-342900">
              <a:buFont typeface="Wingdings" panose="05000000000000000000" pitchFamily="2" charset="2"/>
              <a:buChar char="ü"/>
            </a:pPr>
            <a:endParaRPr lang="es-CO" sz="2200" dirty="0">
              <a:latin typeface="Candara"/>
              <a:cs typeface="Candara"/>
            </a:endParaRPr>
          </a:p>
        </p:txBody>
      </p:sp>
    </p:spTree>
    <p:extLst>
      <p:ext uri="{BB962C8B-B14F-4D97-AF65-F5344CB8AC3E}">
        <p14:creationId xmlns:p14="http://schemas.microsoft.com/office/powerpoint/2010/main" val="19848231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5" name="CuadroTexto 4"/>
          <p:cNvSpPr txBox="1"/>
          <p:nvPr/>
        </p:nvSpPr>
        <p:spPr>
          <a:xfrm>
            <a:off x="395288" y="1124744"/>
            <a:ext cx="8353425" cy="430887"/>
          </a:xfrm>
          <a:prstGeom prst="rect">
            <a:avLst/>
          </a:prstGeom>
          <a:noFill/>
          <a:ln>
            <a:solidFill>
              <a:schemeClr val="accent4"/>
            </a:solidFill>
          </a:ln>
        </p:spPr>
        <p:txBody>
          <a:bodyPr wrap="square" rtlCol="0">
            <a:spAutoFit/>
          </a:bodyPr>
          <a:lstStyle/>
          <a:p>
            <a:r>
              <a:rPr lang="es-CO" sz="2200" dirty="0" smtClean="0">
                <a:latin typeface="Candara"/>
                <a:cs typeface="Candara"/>
              </a:rPr>
              <a:t>1.3. La e-brecha generacional</a:t>
            </a:r>
            <a:endParaRPr lang="es-CO" sz="2200" dirty="0">
              <a:latin typeface="Candara"/>
              <a:cs typeface="Candara"/>
            </a:endParaRPr>
          </a:p>
        </p:txBody>
      </p:sp>
      <p:sp>
        <p:nvSpPr>
          <p:cNvPr id="2" name="CuadroTexto 1"/>
          <p:cNvSpPr txBox="1"/>
          <p:nvPr/>
        </p:nvSpPr>
        <p:spPr>
          <a:xfrm>
            <a:off x="395288" y="1700808"/>
            <a:ext cx="8353425" cy="1446550"/>
          </a:xfrm>
          <a:prstGeom prst="rect">
            <a:avLst/>
          </a:prstGeom>
          <a:noFill/>
        </p:spPr>
        <p:txBody>
          <a:bodyPr wrap="square" rtlCol="0">
            <a:spAutoFit/>
          </a:bodyPr>
          <a:lstStyle/>
          <a:p>
            <a:pPr algn="just"/>
            <a:r>
              <a:rPr lang="es-CO" sz="2200" dirty="0">
                <a:latin typeface="Candara"/>
                <a:cs typeface="Candara"/>
              </a:rPr>
              <a:t>El siglo XXI nos enfrenta a una nueva e impensada </a:t>
            </a:r>
            <a:r>
              <a:rPr lang="es-CO" sz="2200" dirty="0" smtClean="0">
                <a:latin typeface="Candara"/>
                <a:cs typeface="Candara"/>
              </a:rPr>
              <a:t>brecha, </a:t>
            </a:r>
            <a:r>
              <a:rPr lang="es-CO" sz="2200" dirty="0">
                <a:latin typeface="Candara"/>
                <a:cs typeface="Candara"/>
              </a:rPr>
              <a:t>la brecha digital -the digital divide-, separa a los que tienen acceso y saben interactuar con las nuevas tecnologías informáticas de quienes las usan pero no pueden, no quieren o no saben cómo aprovecharlas. </a:t>
            </a:r>
          </a:p>
        </p:txBody>
      </p:sp>
      <p:pic>
        <p:nvPicPr>
          <p:cNvPr id="3" name="Imagen 2"/>
          <p:cNvPicPr>
            <a:picLocks noChangeAspect="1"/>
          </p:cNvPicPr>
          <p:nvPr/>
        </p:nvPicPr>
        <p:blipFill>
          <a:blip r:embed="rId2"/>
          <a:stretch>
            <a:fillRect/>
          </a:stretch>
        </p:blipFill>
        <p:spPr>
          <a:xfrm>
            <a:off x="1979712" y="3177784"/>
            <a:ext cx="5353050" cy="3059528"/>
          </a:xfrm>
          <a:prstGeom prst="rect">
            <a:avLst/>
          </a:prstGeom>
        </p:spPr>
      </p:pic>
      <p:sp>
        <p:nvSpPr>
          <p:cNvPr id="6" name="CuadroTexto 5"/>
          <p:cNvSpPr txBox="1"/>
          <p:nvPr/>
        </p:nvSpPr>
        <p:spPr>
          <a:xfrm>
            <a:off x="1811921" y="6280517"/>
            <a:ext cx="5688632" cy="430887"/>
          </a:xfrm>
          <a:prstGeom prst="rect">
            <a:avLst/>
          </a:prstGeom>
          <a:noFill/>
        </p:spPr>
        <p:txBody>
          <a:bodyPr wrap="square" rtlCol="0">
            <a:spAutoFit/>
          </a:bodyPr>
          <a:lstStyle/>
          <a:p>
            <a:pPr algn="ctr"/>
            <a:r>
              <a:rPr lang="es-CO" sz="2200" dirty="0" smtClean="0">
                <a:latin typeface="Candara" panose="020E0502030303020204" pitchFamily="34" charset="0"/>
                <a:hlinkClick r:id="rId3" action="ppaction://hlinkfile"/>
              </a:rPr>
              <a:t>Generación analógica vs generación net</a:t>
            </a:r>
            <a:endParaRPr lang="es-CO" sz="2200" dirty="0">
              <a:latin typeface="Candara" panose="020E0502030303020204" pitchFamily="34" charset="0"/>
            </a:endParaRPr>
          </a:p>
        </p:txBody>
      </p:sp>
    </p:spTree>
    <p:extLst>
      <p:ext uri="{BB962C8B-B14F-4D97-AF65-F5344CB8AC3E}">
        <p14:creationId xmlns:p14="http://schemas.microsoft.com/office/powerpoint/2010/main" val="16496213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2. NUEVAS FORMAS DE APRENDER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6" name="CuadroTexto 5"/>
          <p:cNvSpPr txBox="1"/>
          <p:nvPr/>
        </p:nvSpPr>
        <p:spPr>
          <a:xfrm>
            <a:off x="395288" y="1124744"/>
            <a:ext cx="8353425" cy="430887"/>
          </a:xfrm>
          <a:prstGeom prst="rect">
            <a:avLst/>
          </a:prstGeom>
          <a:noFill/>
          <a:ln>
            <a:solidFill>
              <a:schemeClr val="accent4"/>
            </a:solidFill>
          </a:ln>
        </p:spPr>
        <p:txBody>
          <a:bodyPr wrap="square" rtlCol="0">
            <a:spAutoFit/>
          </a:bodyPr>
          <a:lstStyle/>
          <a:p>
            <a:r>
              <a:rPr lang="es-AR" sz="2200" dirty="0">
                <a:latin typeface="Candara"/>
                <a:cs typeface="Candara"/>
              </a:rPr>
              <a:t>2.1. Aprendizaje informal, no formal, invisible, móvil</a:t>
            </a:r>
            <a:endParaRPr lang="es-CO" sz="2200" dirty="0">
              <a:latin typeface="Candara"/>
              <a:cs typeface="Candara"/>
            </a:endParaRPr>
          </a:p>
        </p:txBody>
      </p:sp>
      <p:pic>
        <p:nvPicPr>
          <p:cNvPr id="3" name="Imagen 2"/>
          <p:cNvPicPr>
            <a:picLocks noChangeAspect="1"/>
          </p:cNvPicPr>
          <p:nvPr/>
        </p:nvPicPr>
        <p:blipFill>
          <a:blip r:embed="rId2"/>
          <a:stretch>
            <a:fillRect/>
          </a:stretch>
        </p:blipFill>
        <p:spPr>
          <a:xfrm>
            <a:off x="1331640" y="1844824"/>
            <a:ext cx="6397040" cy="4392488"/>
          </a:xfrm>
          <a:prstGeom prst="rect">
            <a:avLst/>
          </a:prstGeom>
        </p:spPr>
      </p:pic>
    </p:spTree>
    <p:extLst>
      <p:ext uri="{BB962C8B-B14F-4D97-AF65-F5344CB8AC3E}">
        <p14:creationId xmlns:p14="http://schemas.microsoft.com/office/powerpoint/2010/main" val="36603717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2. NUEVAS FORMAS DE APRENDER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6" name="CuadroTexto 5"/>
          <p:cNvSpPr txBox="1"/>
          <p:nvPr/>
        </p:nvSpPr>
        <p:spPr>
          <a:xfrm>
            <a:off x="395288" y="1124744"/>
            <a:ext cx="8353425" cy="430887"/>
          </a:xfrm>
          <a:prstGeom prst="rect">
            <a:avLst/>
          </a:prstGeom>
          <a:noFill/>
          <a:ln>
            <a:solidFill>
              <a:schemeClr val="accent4"/>
            </a:solidFill>
          </a:ln>
        </p:spPr>
        <p:txBody>
          <a:bodyPr wrap="square" rtlCol="0">
            <a:spAutoFit/>
          </a:bodyPr>
          <a:lstStyle/>
          <a:p>
            <a:r>
              <a:rPr lang="es-AR" sz="2200" dirty="0">
                <a:latin typeface="Candara"/>
                <a:cs typeface="Candara"/>
              </a:rPr>
              <a:t>2.1. Aprendizaje informal, no formal, invisible, móvil</a:t>
            </a:r>
            <a:endParaRPr lang="es-CO" sz="2200" dirty="0">
              <a:latin typeface="Candara"/>
              <a:cs typeface="Candara"/>
            </a:endParaRPr>
          </a:p>
        </p:txBody>
      </p:sp>
      <p:sp>
        <p:nvSpPr>
          <p:cNvPr id="3" name="CuadroTexto 2"/>
          <p:cNvSpPr txBox="1"/>
          <p:nvPr/>
        </p:nvSpPr>
        <p:spPr>
          <a:xfrm>
            <a:off x="395288" y="1700808"/>
            <a:ext cx="8353425" cy="1107996"/>
          </a:xfrm>
          <a:prstGeom prst="rect">
            <a:avLst/>
          </a:prstGeom>
          <a:noFill/>
        </p:spPr>
        <p:txBody>
          <a:bodyPr wrap="square" rtlCol="0">
            <a:spAutoFit/>
          </a:bodyPr>
          <a:lstStyle/>
          <a:p>
            <a:pPr algn="just"/>
            <a:r>
              <a:rPr lang="es-CO" sz="2200" dirty="0" smtClean="0">
                <a:latin typeface="Candara" panose="020E0502030303020204" pitchFamily="34" charset="0"/>
              </a:rPr>
              <a:t>Los jóvenes de hoy aprenden globalizados a través de blogs, música, e-mails, fotolog, Facebook, televisión inteligente… fuera de la escuela y a veces sin acompañamiento familia.</a:t>
            </a:r>
            <a:endParaRPr lang="es-CO" sz="2200" dirty="0">
              <a:latin typeface="Candara" panose="020E0502030303020204" pitchFamily="34" charset="0"/>
            </a:endParaRPr>
          </a:p>
        </p:txBody>
      </p:sp>
      <p:pic>
        <p:nvPicPr>
          <p:cNvPr id="5" name="Imagen 4"/>
          <p:cNvPicPr>
            <a:picLocks noChangeAspect="1"/>
          </p:cNvPicPr>
          <p:nvPr/>
        </p:nvPicPr>
        <p:blipFill>
          <a:blip r:embed="rId2"/>
          <a:stretch>
            <a:fillRect/>
          </a:stretch>
        </p:blipFill>
        <p:spPr>
          <a:xfrm>
            <a:off x="539552" y="3068960"/>
            <a:ext cx="3600400" cy="2880320"/>
          </a:xfrm>
          <a:prstGeom prst="rect">
            <a:avLst/>
          </a:prstGeom>
        </p:spPr>
      </p:pic>
      <p:sp>
        <p:nvSpPr>
          <p:cNvPr id="7" name="CuadroTexto 6"/>
          <p:cNvSpPr txBox="1"/>
          <p:nvPr/>
        </p:nvSpPr>
        <p:spPr>
          <a:xfrm>
            <a:off x="4355976" y="2953981"/>
            <a:ext cx="4278437" cy="3139321"/>
          </a:xfrm>
          <a:prstGeom prst="rect">
            <a:avLst/>
          </a:prstGeom>
          <a:noFill/>
        </p:spPr>
        <p:txBody>
          <a:bodyPr wrap="square" rtlCol="0">
            <a:spAutoFit/>
          </a:bodyPr>
          <a:lstStyle/>
          <a:p>
            <a:r>
              <a:rPr lang="es-CO" sz="2200" dirty="0" smtClean="0">
                <a:latin typeface="Candara" panose="020E0502030303020204" pitchFamily="34" charset="0"/>
              </a:rPr>
              <a:t>Los jóvenes de hoy no son como los de antes….</a:t>
            </a:r>
          </a:p>
          <a:p>
            <a:endParaRPr lang="es-CO" sz="2200" dirty="0">
              <a:latin typeface="Candara" panose="020E0502030303020204" pitchFamily="34" charset="0"/>
            </a:endParaRPr>
          </a:p>
          <a:p>
            <a:pPr marL="342900" indent="-342900">
              <a:buFont typeface="Wingdings" panose="05000000000000000000" pitchFamily="2" charset="2"/>
              <a:buChar char="ü"/>
            </a:pPr>
            <a:r>
              <a:rPr lang="es-CO" sz="2200" dirty="0" smtClean="0">
                <a:latin typeface="Candara" panose="020E0502030303020204" pitchFamily="34" charset="0"/>
              </a:rPr>
              <a:t>Escasez de vocabulario: vocabulario lacónico.</a:t>
            </a:r>
          </a:p>
          <a:p>
            <a:pPr marL="342900" indent="-342900">
              <a:buFont typeface="Wingdings" panose="05000000000000000000" pitchFamily="2" charset="2"/>
              <a:buChar char="ü"/>
            </a:pPr>
            <a:r>
              <a:rPr lang="es-CO" sz="2200" dirty="0" smtClean="0">
                <a:latin typeface="Candara" panose="020E0502030303020204" pitchFamily="34" charset="0"/>
              </a:rPr>
              <a:t>Pensamiento en red que permite una forma de aprendizaje móvil.</a:t>
            </a:r>
          </a:p>
          <a:p>
            <a:pPr marL="342900" indent="-342900">
              <a:buFont typeface="Wingdings" panose="05000000000000000000" pitchFamily="2" charset="2"/>
              <a:buChar char="ü"/>
            </a:pPr>
            <a:r>
              <a:rPr lang="es-CO" sz="2200" dirty="0" smtClean="0">
                <a:latin typeface="Candara" panose="020E0502030303020204" pitchFamily="34" charset="0"/>
              </a:rPr>
              <a:t>“Celularizada la vida”.</a:t>
            </a:r>
          </a:p>
        </p:txBody>
      </p:sp>
      <p:sp>
        <p:nvSpPr>
          <p:cNvPr id="8" name="CuadroTexto 7"/>
          <p:cNvSpPr txBox="1"/>
          <p:nvPr/>
        </p:nvSpPr>
        <p:spPr>
          <a:xfrm>
            <a:off x="2339752" y="6237312"/>
            <a:ext cx="5256584" cy="430887"/>
          </a:xfrm>
          <a:prstGeom prst="rect">
            <a:avLst/>
          </a:prstGeom>
          <a:noFill/>
        </p:spPr>
        <p:txBody>
          <a:bodyPr wrap="square" rtlCol="0">
            <a:spAutoFit/>
          </a:bodyPr>
          <a:lstStyle/>
          <a:p>
            <a:pPr algn="ctr"/>
            <a:r>
              <a:rPr lang="es-CO" sz="2200" dirty="0" smtClean="0">
                <a:latin typeface="Candara" panose="020E0502030303020204" pitchFamily="34" charset="0"/>
                <a:hlinkClick r:id="rId3" action="ppaction://hlinkfile"/>
              </a:rPr>
              <a:t>Internet, jóvenes y educación</a:t>
            </a:r>
            <a:endParaRPr lang="es-CO" sz="2200" dirty="0">
              <a:latin typeface="Candara" panose="020E0502030303020204" pitchFamily="34" charset="0"/>
            </a:endParaRPr>
          </a:p>
        </p:txBody>
      </p:sp>
    </p:spTree>
    <p:extLst>
      <p:ext uri="{BB962C8B-B14F-4D97-AF65-F5344CB8AC3E}">
        <p14:creationId xmlns:p14="http://schemas.microsoft.com/office/powerpoint/2010/main" val="19711314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INTRODUCCIÓN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2" name="CuadroTexto 1"/>
          <p:cNvSpPr txBox="1"/>
          <p:nvPr/>
        </p:nvSpPr>
        <p:spPr>
          <a:xfrm>
            <a:off x="395536" y="1196752"/>
            <a:ext cx="8352928" cy="769441"/>
          </a:xfrm>
          <a:prstGeom prst="rect">
            <a:avLst/>
          </a:prstGeom>
          <a:noFill/>
        </p:spPr>
        <p:txBody>
          <a:bodyPr wrap="square" rtlCol="0">
            <a:spAutoFit/>
          </a:bodyPr>
          <a:lstStyle/>
          <a:p>
            <a:pPr algn="ctr"/>
            <a:r>
              <a:rPr lang="es-AR" sz="2200" i="1" dirty="0" smtClean="0">
                <a:latin typeface="Candara"/>
                <a:cs typeface="Candara"/>
              </a:rPr>
              <a:t>Las </a:t>
            </a:r>
            <a:r>
              <a:rPr lang="es-AR" sz="2200" i="1" dirty="0">
                <a:latin typeface="Candara"/>
                <a:cs typeface="Candara"/>
              </a:rPr>
              <a:t>nuevas tecnologías crean, de hecho, nuevas exigencias en el mundo de la </a:t>
            </a:r>
            <a:r>
              <a:rPr lang="es-AR" sz="2200" i="1" dirty="0" smtClean="0">
                <a:latin typeface="Candara"/>
                <a:cs typeface="Candara"/>
              </a:rPr>
              <a:t>educación y del acompañamiento.</a:t>
            </a:r>
            <a:endParaRPr lang="es-ES" sz="2200" dirty="0">
              <a:latin typeface="Candara"/>
              <a:cs typeface="Candara"/>
            </a:endParaRPr>
          </a:p>
        </p:txBody>
      </p:sp>
      <p:pic>
        <p:nvPicPr>
          <p:cNvPr id="5" name="Imagen 4"/>
          <p:cNvPicPr>
            <a:picLocks noChangeAspect="1"/>
          </p:cNvPicPr>
          <p:nvPr/>
        </p:nvPicPr>
        <p:blipFill>
          <a:blip r:embed="rId2"/>
          <a:stretch>
            <a:fillRect/>
          </a:stretch>
        </p:blipFill>
        <p:spPr>
          <a:xfrm>
            <a:off x="611560" y="2142182"/>
            <a:ext cx="8136903" cy="4383162"/>
          </a:xfrm>
          <a:prstGeom prst="rect">
            <a:avLst/>
          </a:prstGeom>
        </p:spPr>
      </p:pic>
    </p:spTree>
    <p:extLst>
      <p:ext uri="{BB962C8B-B14F-4D97-AF65-F5344CB8AC3E}">
        <p14:creationId xmlns:p14="http://schemas.microsoft.com/office/powerpoint/2010/main" val="23976113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2. NUEVAS FORMAS DE APRENDER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6" name="CuadroTexto 5"/>
          <p:cNvSpPr txBox="1"/>
          <p:nvPr/>
        </p:nvSpPr>
        <p:spPr>
          <a:xfrm>
            <a:off x="395288" y="1124744"/>
            <a:ext cx="8353425" cy="430887"/>
          </a:xfrm>
          <a:prstGeom prst="rect">
            <a:avLst/>
          </a:prstGeom>
          <a:noFill/>
          <a:ln>
            <a:solidFill>
              <a:schemeClr val="accent4"/>
            </a:solidFill>
          </a:ln>
        </p:spPr>
        <p:txBody>
          <a:bodyPr wrap="square" rtlCol="0">
            <a:spAutoFit/>
          </a:bodyPr>
          <a:lstStyle/>
          <a:p>
            <a:r>
              <a:rPr lang="es-AR" sz="2200" dirty="0">
                <a:latin typeface="Candara"/>
                <a:cs typeface="Candara"/>
              </a:rPr>
              <a:t>2.1. Aprendizaje informal, no formal, invisible, móvil</a:t>
            </a:r>
            <a:endParaRPr lang="es-CO" sz="2200" dirty="0">
              <a:latin typeface="Candara"/>
              <a:cs typeface="Candara"/>
            </a:endParaRPr>
          </a:p>
        </p:txBody>
      </p:sp>
      <p:sp>
        <p:nvSpPr>
          <p:cNvPr id="2" name="Rectángulo 1"/>
          <p:cNvSpPr/>
          <p:nvPr/>
        </p:nvSpPr>
        <p:spPr>
          <a:xfrm>
            <a:off x="395288" y="4283983"/>
            <a:ext cx="8353425" cy="2246769"/>
          </a:xfrm>
          <a:prstGeom prst="rect">
            <a:avLst/>
          </a:prstGeom>
        </p:spPr>
        <p:txBody>
          <a:bodyPr wrap="square">
            <a:spAutoFit/>
          </a:bodyPr>
          <a:lstStyle/>
          <a:p>
            <a:pPr algn="ctr">
              <a:spcAft>
                <a:spcPts val="0"/>
              </a:spcAft>
            </a:pPr>
            <a:r>
              <a:rPr lang="es-AR" sz="2000" dirty="0">
                <a:latin typeface="Candara" panose="020E0502030303020204" pitchFamily="34" charset="0"/>
                <a:ea typeface="Times New Roman" panose="02020603050405020304" pitchFamily="18" charset="0"/>
              </a:rPr>
              <a:t>Se denomina </a:t>
            </a:r>
            <a:r>
              <a:rPr lang="es-AR" sz="2000" b="1" dirty="0">
                <a:latin typeface="Candara" panose="020E0502030303020204" pitchFamily="34" charset="0"/>
                <a:ea typeface="Times New Roman" panose="02020603050405020304" pitchFamily="18" charset="0"/>
              </a:rPr>
              <a:t>aprendizaje electrónico </a:t>
            </a:r>
            <a:r>
              <a:rPr lang="es-AR" sz="2000" b="1" dirty="0" smtClean="0">
                <a:latin typeface="Candara" panose="020E0502030303020204" pitchFamily="34" charset="0"/>
                <a:ea typeface="Times New Roman" panose="02020603050405020304" pitchFamily="18" charset="0"/>
              </a:rPr>
              <a:t>móvil</a:t>
            </a:r>
            <a:r>
              <a:rPr lang="es-AR" sz="2000" dirty="0" smtClean="0">
                <a:latin typeface="Candara" panose="020E0502030303020204" pitchFamily="34" charset="0"/>
                <a:ea typeface="Times New Roman" panose="02020603050405020304" pitchFamily="18" charset="0"/>
              </a:rPr>
              <a:t>, </a:t>
            </a:r>
            <a:r>
              <a:rPr lang="es-AR" sz="2000" dirty="0">
                <a:latin typeface="Candara" panose="020E0502030303020204" pitchFamily="34" charset="0"/>
                <a:ea typeface="Times New Roman" panose="02020603050405020304" pitchFamily="18" charset="0"/>
              </a:rPr>
              <a:t>a una metodología de enseñanza y aprendizaje que, valiéndose del uso de pequeños y maniobrables dispositivos móviles, tales como teléfonos celulares, agendas electrónicas, </a:t>
            </a:r>
            <a:r>
              <a:rPr lang="es-AR" sz="2000" dirty="0" err="1">
                <a:latin typeface="Candara" panose="020E0502030303020204" pitchFamily="34" charset="0"/>
                <a:ea typeface="Times New Roman" panose="02020603050405020304" pitchFamily="18" charset="0"/>
              </a:rPr>
              <a:t>tablets</a:t>
            </a:r>
            <a:r>
              <a:rPr lang="es-AR" sz="2000" dirty="0">
                <a:latin typeface="Candara" panose="020E0502030303020204" pitchFamily="34" charset="0"/>
                <a:ea typeface="Times New Roman" panose="02020603050405020304" pitchFamily="18" charset="0"/>
              </a:rPr>
              <a:t> PC, </a:t>
            </a:r>
            <a:r>
              <a:rPr lang="es-AR" sz="2000" dirty="0" err="1">
                <a:latin typeface="Candara" panose="020E0502030303020204" pitchFamily="34" charset="0"/>
                <a:ea typeface="Times New Roman" panose="02020603050405020304" pitchFamily="18" charset="0"/>
              </a:rPr>
              <a:t>pocket</a:t>
            </a:r>
            <a:r>
              <a:rPr lang="es-AR" sz="2000" dirty="0">
                <a:latin typeface="Candara" panose="020E0502030303020204" pitchFamily="34" charset="0"/>
                <a:ea typeface="Times New Roman" panose="02020603050405020304" pitchFamily="18" charset="0"/>
              </a:rPr>
              <a:t> pc, I-</a:t>
            </a:r>
            <a:r>
              <a:rPr lang="es-AR" sz="2000" dirty="0" err="1">
                <a:latin typeface="Candara" panose="020E0502030303020204" pitchFamily="34" charset="0"/>
                <a:ea typeface="Times New Roman" panose="02020603050405020304" pitchFamily="18" charset="0"/>
              </a:rPr>
              <a:t>Pods</a:t>
            </a:r>
            <a:r>
              <a:rPr lang="es-AR" sz="2000" dirty="0">
                <a:latin typeface="Candara" panose="020E0502030303020204" pitchFamily="34" charset="0"/>
                <a:ea typeface="Times New Roman" panose="02020603050405020304" pitchFamily="18" charset="0"/>
              </a:rPr>
              <a:t> y todo dispositivo de mano que tenga alguna forma de conectividad inalámbrica, facilita la adquisición de información: a veces en dosis pequeñas –</a:t>
            </a:r>
            <a:r>
              <a:rPr lang="es-AR" sz="2000" b="1" dirty="0" err="1">
                <a:latin typeface="Candara" panose="020E0502030303020204" pitchFamily="34" charset="0"/>
                <a:ea typeface="Times New Roman" panose="02020603050405020304" pitchFamily="18" charset="0"/>
              </a:rPr>
              <a:t>nanoaprendizaje</a:t>
            </a:r>
            <a:r>
              <a:rPr lang="es-AR" sz="2000" b="1" dirty="0">
                <a:latin typeface="Candara" panose="020E0502030303020204" pitchFamily="34" charset="0"/>
                <a:ea typeface="Times New Roman" panose="02020603050405020304" pitchFamily="18" charset="0"/>
              </a:rPr>
              <a:t> </a:t>
            </a:r>
            <a:r>
              <a:rPr lang="es-AR" sz="2000" dirty="0">
                <a:latin typeface="Candara" panose="020E0502030303020204" pitchFamily="34" charset="0"/>
                <a:ea typeface="Times New Roman" panose="02020603050405020304" pitchFamily="18" charset="0"/>
              </a:rPr>
              <a:t>- y fragmentadas -</a:t>
            </a:r>
            <a:r>
              <a:rPr lang="es-AR" sz="2000" b="1" dirty="0">
                <a:latin typeface="Candara" panose="020E0502030303020204" pitchFamily="34" charset="0"/>
                <a:ea typeface="Times New Roman" panose="02020603050405020304" pitchFamily="18" charset="0"/>
              </a:rPr>
              <a:t>aprendizaje fractal</a:t>
            </a:r>
            <a:r>
              <a:rPr lang="es-AR" sz="2000" dirty="0">
                <a:latin typeface="Candara" panose="020E0502030303020204" pitchFamily="34" charset="0"/>
                <a:ea typeface="Times New Roman" panose="02020603050405020304" pitchFamily="18" charset="0"/>
              </a:rPr>
              <a:t>-  que se expande como </a:t>
            </a:r>
            <a:r>
              <a:rPr lang="es-AR" sz="2000" b="1" dirty="0">
                <a:latin typeface="Candara" panose="020E0502030303020204" pitchFamily="34" charset="0"/>
                <a:ea typeface="Times New Roman" panose="02020603050405020304" pitchFamily="18" charset="0"/>
              </a:rPr>
              <a:t>memes </a:t>
            </a:r>
            <a:r>
              <a:rPr lang="es-AR" sz="2000" dirty="0">
                <a:latin typeface="Candara" panose="020E0502030303020204" pitchFamily="34" charset="0"/>
                <a:ea typeface="Times New Roman" panose="02020603050405020304" pitchFamily="18" charset="0"/>
              </a:rPr>
              <a:t>(virus).</a:t>
            </a:r>
            <a:endParaRPr lang="es-CO" sz="2000" dirty="0">
              <a:effectLst/>
              <a:latin typeface="Candara" panose="020E0502030303020204" pitchFamily="34" charset="0"/>
              <a:ea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755576" y="1659612"/>
            <a:ext cx="7372350" cy="2489468"/>
          </a:xfrm>
          <a:prstGeom prst="rect">
            <a:avLst/>
          </a:prstGeom>
        </p:spPr>
      </p:pic>
    </p:spTree>
    <p:extLst>
      <p:ext uri="{BB962C8B-B14F-4D97-AF65-F5344CB8AC3E}">
        <p14:creationId xmlns:p14="http://schemas.microsoft.com/office/powerpoint/2010/main" val="31400777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2. NUEVAS FORMAS DE APRENDER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6" name="CuadroTexto 5"/>
          <p:cNvSpPr txBox="1"/>
          <p:nvPr/>
        </p:nvSpPr>
        <p:spPr>
          <a:xfrm>
            <a:off x="395288" y="1124744"/>
            <a:ext cx="8353425" cy="430887"/>
          </a:xfrm>
          <a:prstGeom prst="rect">
            <a:avLst/>
          </a:prstGeom>
          <a:noFill/>
          <a:ln>
            <a:solidFill>
              <a:schemeClr val="accent4"/>
            </a:solidFill>
          </a:ln>
        </p:spPr>
        <p:txBody>
          <a:bodyPr wrap="square" rtlCol="0">
            <a:spAutoFit/>
          </a:bodyPr>
          <a:lstStyle/>
          <a:p>
            <a:r>
              <a:rPr lang="es-AR" sz="2200" dirty="0" smtClean="0">
                <a:latin typeface="Candara" panose="020E0502030303020204" pitchFamily="34" charset="0"/>
              </a:rPr>
              <a:t>2.2 El juego virtual y el aprendizaje</a:t>
            </a:r>
            <a:endParaRPr lang="es-CO" sz="2200" dirty="0">
              <a:latin typeface="Candara" panose="020E0502030303020204" pitchFamily="34" charset="0"/>
            </a:endParaRPr>
          </a:p>
        </p:txBody>
      </p:sp>
      <p:sp>
        <p:nvSpPr>
          <p:cNvPr id="2" name="CuadroTexto 1"/>
          <p:cNvSpPr txBox="1"/>
          <p:nvPr/>
        </p:nvSpPr>
        <p:spPr>
          <a:xfrm>
            <a:off x="395289" y="1700808"/>
            <a:ext cx="4104704" cy="5109091"/>
          </a:xfrm>
          <a:prstGeom prst="rect">
            <a:avLst/>
          </a:prstGeom>
          <a:noFill/>
        </p:spPr>
        <p:txBody>
          <a:bodyPr wrap="square" rtlCol="0">
            <a:spAutoFit/>
          </a:bodyPr>
          <a:lstStyle/>
          <a:p>
            <a:r>
              <a:rPr lang="es-CO" sz="2200" dirty="0" smtClean="0">
                <a:latin typeface="Candara" panose="020E0502030303020204" pitchFamily="34" charset="0"/>
              </a:rPr>
              <a:t>Es verdad que:</a:t>
            </a:r>
          </a:p>
          <a:p>
            <a:endParaRPr lang="es-CO" sz="2200" dirty="0">
              <a:latin typeface="Candara" panose="020E0502030303020204" pitchFamily="34" charset="0"/>
            </a:endParaRPr>
          </a:p>
          <a:p>
            <a:pPr marL="342900" indent="-342900">
              <a:buAutoNum type="arabicPeriod"/>
            </a:pPr>
            <a:r>
              <a:rPr lang="es-CO" sz="2200" dirty="0" smtClean="0">
                <a:latin typeface="Candara" panose="020E0502030303020204" pitchFamily="34" charset="0"/>
              </a:rPr>
              <a:t>Los adolescentes urbanos son los principales consumidores de todo tipo de tecnología digital.</a:t>
            </a:r>
          </a:p>
          <a:p>
            <a:pPr marL="342900" indent="-342900">
              <a:buAutoNum type="arabicPeriod"/>
            </a:pPr>
            <a:r>
              <a:rPr lang="es-CO" sz="2200" dirty="0" smtClean="0">
                <a:latin typeface="Candara" panose="020E0502030303020204" pitchFamily="34" charset="0"/>
              </a:rPr>
              <a:t>Teoría de la estimulación y teoría de la catarsis.</a:t>
            </a:r>
          </a:p>
          <a:p>
            <a:pPr marL="342900" indent="-342900">
              <a:buAutoNum type="arabicPeriod"/>
            </a:pPr>
            <a:r>
              <a:rPr lang="es-CO" sz="2200" dirty="0" smtClean="0">
                <a:latin typeface="Candara" panose="020E0502030303020204" pitchFamily="34" charset="0"/>
              </a:rPr>
              <a:t>Ocupan el tiempo que antes era patrimonio del juego real.</a:t>
            </a:r>
          </a:p>
          <a:p>
            <a:pPr marL="342900" indent="-342900">
              <a:buAutoNum type="arabicPeriod"/>
            </a:pPr>
            <a:r>
              <a:rPr lang="es-CO" sz="2200" dirty="0" smtClean="0">
                <a:latin typeface="Candara" panose="020E0502030303020204" pitchFamily="34" charset="0"/>
              </a:rPr>
              <a:t>Mientras los jóvenes juegan, tiene la posibilidad de acceso a todo tipo de páginas de internet.</a:t>
            </a:r>
          </a:p>
          <a:p>
            <a:pPr marL="342900" indent="-342900">
              <a:buAutoNum type="arabicPeriod"/>
            </a:pPr>
            <a:endParaRPr lang="es-CO" dirty="0" smtClean="0"/>
          </a:p>
        </p:txBody>
      </p:sp>
      <p:pic>
        <p:nvPicPr>
          <p:cNvPr id="3" name="Imagen 2"/>
          <p:cNvPicPr>
            <a:picLocks noChangeAspect="1"/>
          </p:cNvPicPr>
          <p:nvPr/>
        </p:nvPicPr>
        <p:blipFill>
          <a:blip r:embed="rId2"/>
          <a:stretch>
            <a:fillRect/>
          </a:stretch>
        </p:blipFill>
        <p:spPr>
          <a:xfrm>
            <a:off x="4860032" y="2132856"/>
            <a:ext cx="3888681" cy="4320480"/>
          </a:xfrm>
          <a:prstGeom prst="rect">
            <a:avLst/>
          </a:prstGeom>
        </p:spPr>
      </p:pic>
    </p:spTree>
    <p:extLst>
      <p:ext uri="{BB962C8B-B14F-4D97-AF65-F5344CB8AC3E}">
        <p14:creationId xmlns:p14="http://schemas.microsoft.com/office/powerpoint/2010/main" val="39622082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rPr>
              <a:t>2. NUEVAS FORMAS DE APRENDER </a:t>
            </a:r>
            <a:endParaRPr lang="es-CO" sz="2000" b="1" dirty="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endParaRPr>
          </a:p>
        </p:txBody>
      </p:sp>
      <p:sp>
        <p:nvSpPr>
          <p:cNvPr id="6" name="CuadroTexto 5"/>
          <p:cNvSpPr txBox="1"/>
          <p:nvPr/>
        </p:nvSpPr>
        <p:spPr>
          <a:xfrm>
            <a:off x="395288" y="1124744"/>
            <a:ext cx="8353425" cy="430887"/>
          </a:xfrm>
          <a:prstGeom prst="rect">
            <a:avLst/>
          </a:prstGeom>
          <a:noFill/>
          <a:ln>
            <a:solidFill>
              <a:schemeClr val="accent4"/>
            </a:solidFill>
          </a:ln>
        </p:spPr>
        <p:txBody>
          <a:bodyPr wrap="square" rtlCol="0">
            <a:spAutoFit/>
          </a:bodyPr>
          <a:lstStyle/>
          <a:p>
            <a:r>
              <a:rPr lang="es-AR" sz="2200" dirty="0" smtClean="0">
                <a:latin typeface="Candara" panose="020E0502030303020204" pitchFamily="34" charset="0"/>
              </a:rPr>
              <a:t>2.3 Hacía el aprendizaje ubicuo</a:t>
            </a:r>
            <a:endParaRPr lang="es-CO" sz="2200" dirty="0">
              <a:latin typeface="Candara" panose="020E0502030303020204" pitchFamily="34" charset="0"/>
            </a:endParaRPr>
          </a:p>
        </p:txBody>
      </p:sp>
      <p:sp>
        <p:nvSpPr>
          <p:cNvPr id="2" name="CuadroTexto 1"/>
          <p:cNvSpPr txBox="1"/>
          <p:nvPr/>
        </p:nvSpPr>
        <p:spPr>
          <a:xfrm>
            <a:off x="395288" y="1700808"/>
            <a:ext cx="8353425" cy="1107996"/>
          </a:xfrm>
          <a:prstGeom prst="rect">
            <a:avLst/>
          </a:prstGeom>
          <a:noFill/>
        </p:spPr>
        <p:txBody>
          <a:bodyPr wrap="square" rtlCol="0">
            <a:spAutoFit/>
          </a:bodyPr>
          <a:lstStyle/>
          <a:p>
            <a:pPr algn="just"/>
            <a:r>
              <a:rPr lang="es-CO" sz="2200" dirty="0" smtClean="0">
                <a:latin typeface="Candara" panose="020E0502030303020204" pitchFamily="34" charset="0"/>
              </a:rPr>
              <a:t>Ubicuo quiere decir que puede estar o funcionar en varios sitios diferentes (no atado a un lugar físico como una PC en un escritorio).  Ya no se habla de acceder a la red sino formar parte de la red… </a:t>
            </a:r>
            <a:endParaRPr lang="es-CO" sz="2200" dirty="0">
              <a:latin typeface="Candara" panose="020E0502030303020204" pitchFamily="34" charset="0"/>
            </a:endParaRPr>
          </a:p>
        </p:txBody>
      </p:sp>
      <p:pic>
        <p:nvPicPr>
          <p:cNvPr id="5" name="Imagen 4"/>
          <p:cNvPicPr>
            <a:picLocks noChangeAspect="1"/>
          </p:cNvPicPr>
          <p:nvPr/>
        </p:nvPicPr>
        <p:blipFill>
          <a:blip r:embed="rId2"/>
          <a:stretch>
            <a:fillRect/>
          </a:stretch>
        </p:blipFill>
        <p:spPr>
          <a:xfrm>
            <a:off x="719572" y="2808804"/>
            <a:ext cx="7704856" cy="3809043"/>
          </a:xfrm>
          <a:prstGeom prst="rect">
            <a:avLst/>
          </a:prstGeom>
        </p:spPr>
      </p:pic>
    </p:spTree>
    <p:extLst>
      <p:ext uri="{BB962C8B-B14F-4D97-AF65-F5344CB8AC3E}">
        <p14:creationId xmlns:p14="http://schemas.microsoft.com/office/powerpoint/2010/main" val="4845692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2. NUEVAS FORMAS DE APRENDER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6" name="CuadroTexto 5"/>
          <p:cNvSpPr txBox="1"/>
          <p:nvPr/>
        </p:nvSpPr>
        <p:spPr>
          <a:xfrm>
            <a:off x="395288" y="1124744"/>
            <a:ext cx="8353425" cy="430887"/>
          </a:xfrm>
          <a:prstGeom prst="rect">
            <a:avLst/>
          </a:prstGeom>
          <a:noFill/>
          <a:ln>
            <a:solidFill>
              <a:schemeClr val="accent4"/>
            </a:solidFill>
          </a:ln>
        </p:spPr>
        <p:txBody>
          <a:bodyPr wrap="square" rtlCol="0">
            <a:spAutoFit/>
          </a:bodyPr>
          <a:lstStyle/>
          <a:p>
            <a:r>
              <a:rPr lang="es-AR" sz="2200" dirty="0" smtClean="0">
                <a:latin typeface="Candara"/>
                <a:cs typeface="Candara"/>
              </a:rPr>
              <a:t>2.3 Hacía el aprendizaje ubicuo</a:t>
            </a:r>
            <a:endParaRPr lang="es-CO" sz="2200" dirty="0">
              <a:latin typeface="Candara"/>
              <a:cs typeface="Candara"/>
            </a:endParaRPr>
          </a:p>
        </p:txBody>
      </p:sp>
      <p:sp>
        <p:nvSpPr>
          <p:cNvPr id="2" name="CuadroTexto 1"/>
          <p:cNvSpPr txBox="1"/>
          <p:nvPr/>
        </p:nvSpPr>
        <p:spPr>
          <a:xfrm>
            <a:off x="395288" y="1659612"/>
            <a:ext cx="8353425" cy="430887"/>
          </a:xfrm>
          <a:prstGeom prst="rect">
            <a:avLst/>
          </a:prstGeom>
          <a:noFill/>
        </p:spPr>
        <p:txBody>
          <a:bodyPr wrap="square" rtlCol="0">
            <a:spAutoFit/>
          </a:bodyPr>
          <a:lstStyle/>
          <a:p>
            <a:r>
              <a:rPr lang="es-CO" sz="2200" dirty="0" smtClean="0">
                <a:latin typeface="Candara" panose="020E0502030303020204" pitchFamily="34" charset="0"/>
              </a:rPr>
              <a:t>Algunos tips para orientar el aprendizaje ubicuo:</a:t>
            </a:r>
          </a:p>
        </p:txBody>
      </p:sp>
      <p:pic>
        <p:nvPicPr>
          <p:cNvPr id="3" name="Imagen 2"/>
          <p:cNvPicPr>
            <a:picLocks noChangeAspect="1"/>
          </p:cNvPicPr>
          <p:nvPr/>
        </p:nvPicPr>
        <p:blipFill>
          <a:blip r:embed="rId2"/>
          <a:stretch>
            <a:fillRect/>
          </a:stretch>
        </p:blipFill>
        <p:spPr>
          <a:xfrm>
            <a:off x="539553" y="2194480"/>
            <a:ext cx="4464496" cy="4042832"/>
          </a:xfrm>
          <a:prstGeom prst="rect">
            <a:avLst/>
          </a:prstGeom>
        </p:spPr>
      </p:pic>
      <p:sp>
        <p:nvSpPr>
          <p:cNvPr id="5" name="CuadroTexto 4"/>
          <p:cNvSpPr txBox="1"/>
          <p:nvPr/>
        </p:nvSpPr>
        <p:spPr>
          <a:xfrm>
            <a:off x="5076056" y="2194480"/>
            <a:ext cx="3672657" cy="3816429"/>
          </a:xfrm>
          <a:prstGeom prst="rect">
            <a:avLst/>
          </a:prstGeom>
          <a:noFill/>
        </p:spPr>
        <p:txBody>
          <a:bodyPr wrap="square" rtlCol="0">
            <a:spAutoFit/>
          </a:bodyPr>
          <a:lstStyle/>
          <a:p>
            <a:pPr marL="342900" indent="-342900">
              <a:buFontTx/>
              <a:buChar char="-"/>
            </a:pPr>
            <a:r>
              <a:rPr lang="es-CO" sz="2200" dirty="0" smtClean="0">
                <a:latin typeface="Candara" panose="020E0502030303020204" pitchFamily="34" charset="0"/>
              </a:rPr>
              <a:t>Su uso no tiene límites de edad.</a:t>
            </a:r>
          </a:p>
          <a:p>
            <a:pPr marL="342900" indent="-342900">
              <a:buFontTx/>
              <a:buChar char="-"/>
            </a:pPr>
            <a:r>
              <a:rPr lang="es-CO" sz="2200" dirty="0" smtClean="0">
                <a:latin typeface="Candara" panose="020E0502030303020204" pitchFamily="34" charset="0"/>
              </a:rPr>
              <a:t>Permite manejar información y generar conocimiento en múltiples contextos.</a:t>
            </a:r>
          </a:p>
          <a:p>
            <a:pPr marL="342900" indent="-342900">
              <a:buFontTx/>
              <a:buChar char="-"/>
            </a:pPr>
            <a:r>
              <a:rPr lang="es-CO" sz="2200" dirty="0" smtClean="0">
                <a:latin typeface="Candara" panose="020E0502030303020204" pitchFamily="34" charset="0"/>
              </a:rPr>
              <a:t>Permite crear redes.</a:t>
            </a:r>
          </a:p>
          <a:p>
            <a:pPr marL="342900" indent="-342900">
              <a:buFontTx/>
              <a:buChar char="-"/>
            </a:pPr>
            <a:r>
              <a:rPr lang="es-CO" sz="2200" dirty="0" smtClean="0">
                <a:latin typeface="Candara" panose="020E0502030303020204" pitchFamily="34" charset="0"/>
              </a:rPr>
              <a:t>Desarrolla competencias.</a:t>
            </a:r>
          </a:p>
          <a:p>
            <a:pPr marL="342900" indent="-342900">
              <a:buFontTx/>
              <a:buChar char="-"/>
            </a:pPr>
            <a:r>
              <a:rPr lang="es-CO" sz="2200" dirty="0" smtClean="0">
                <a:latin typeface="Candara" panose="020E0502030303020204" pitchFamily="34" charset="0"/>
              </a:rPr>
              <a:t>Se adapta a contextos informales, no formales y formales.</a:t>
            </a:r>
            <a:endParaRPr lang="es-CO" sz="2200" dirty="0">
              <a:latin typeface="Candara" panose="020E0502030303020204" pitchFamily="34" charset="0"/>
            </a:endParaRPr>
          </a:p>
        </p:txBody>
      </p:sp>
      <p:sp>
        <p:nvSpPr>
          <p:cNvPr id="7" name="CuadroTexto 6"/>
          <p:cNvSpPr txBox="1"/>
          <p:nvPr/>
        </p:nvSpPr>
        <p:spPr>
          <a:xfrm>
            <a:off x="2339752" y="6252728"/>
            <a:ext cx="4680520" cy="430887"/>
          </a:xfrm>
          <a:prstGeom prst="rect">
            <a:avLst/>
          </a:prstGeom>
          <a:noFill/>
        </p:spPr>
        <p:txBody>
          <a:bodyPr wrap="square" rtlCol="0">
            <a:spAutoFit/>
          </a:bodyPr>
          <a:lstStyle/>
          <a:p>
            <a:pPr algn="ctr"/>
            <a:r>
              <a:rPr lang="es-CO" sz="2200" dirty="0" smtClean="0">
                <a:latin typeface="Candara" panose="020E0502030303020204" pitchFamily="34" charset="0"/>
                <a:hlinkClick r:id="rId3" action="ppaction://hlinkfile"/>
              </a:rPr>
              <a:t>Las TIC en la vida cotidiana</a:t>
            </a:r>
            <a:endParaRPr lang="es-CO" sz="2200" dirty="0">
              <a:latin typeface="Candara" panose="020E0502030303020204" pitchFamily="34" charset="0"/>
            </a:endParaRPr>
          </a:p>
        </p:txBody>
      </p:sp>
    </p:spTree>
    <p:extLst>
      <p:ext uri="{BB962C8B-B14F-4D97-AF65-F5344CB8AC3E}">
        <p14:creationId xmlns:p14="http://schemas.microsoft.com/office/powerpoint/2010/main" val="15367998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3. PEDAGOGÍA PRESENCIAL EXCLUSIVA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pic>
        <p:nvPicPr>
          <p:cNvPr id="2" name="Imagen 1"/>
          <p:cNvPicPr>
            <a:picLocks noChangeAspect="1"/>
          </p:cNvPicPr>
          <p:nvPr/>
        </p:nvPicPr>
        <p:blipFill>
          <a:blip r:embed="rId3"/>
          <a:stretch>
            <a:fillRect/>
          </a:stretch>
        </p:blipFill>
        <p:spPr>
          <a:xfrm>
            <a:off x="395288" y="1412776"/>
            <a:ext cx="8353425" cy="3326482"/>
          </a:xfrm>
          <a:prstGeom prst="rect">
            <a:avLst/>
          </a:prstGeom>
        </p:spPr>
      </p:pic>
      <p:sp>
        <p:nvSpPr>
          <p:cNvPr id="3" name="CuadroTexto 2"/>
          <p:cNvSpPr txBox="1"/>
          <p:nvPr/>
        </p:nvSpPr>
        <p:spPr>
          <a:xfrm>
            <a:off x="395288" y="4941168"/>
            <a:ext cx="8353425" cy="1446550"/>
          </a:xfrm>
          <a:prstGeom prst="rect">
            <a:avLst/>
          </a:prstGeom>
          <a:noFill/>
        </p:spPr>
        <p:txBody>
          <a:bodyPr wrap="square" rtlCol="0">
            <a:spAutoFit/>
          </a:bodyPr>
          <a:lstStyle/>
          <a:p>
            <a:pPr algn="ctr"/>
            <a:r>
              <a:rPr lang="es-CO" sz="2200" dirty="0" smtClean="0">
                <a:latin typeface="Candara" panose="020E0502030303020204" pitchFamily="34" charset="0"/>
              </a:rPr>
              <a:t>Los jóvenes de la Generación </a:t>
            </a:r>
            <a:r>
              <a:rPr lang="es-CO" sz="2200" dirty="0">
                <a:latin typeface="Candara" panose="020E0502030303020204" pitchFamily="34" charset="0"/>
              </a:rPr>
              <a:t>N</a:t>
            </a:r>
            <a:r>
              <a:rPr lang="es-CO" sz="2200" dirty="0" smtClean="0">
                <a:latin typeface="Candara" panose="020E0502030303020204" pitchFamily="34" charset="0"/>
              </a:rPr>
              <a:t>et viven online. ¿Dónde están y dónde se sitúan padres, maestros y acompañantes? Por ahora, digamos, más out line, fuera de línea. Por eso tenemos que trabajar para que se incluya el concepto de nosotros our/</a:t>
            </a:r>
            <a:r>
              <a:rPr lang="es-CO" sz="2200" dirty="0" err="1" smtClean="0">
                <a:latin typeface="Candara" panose="020E0502030303020204" pitchFamily="34" charset="0"/>
              </a:rPr>
              <a:t>on</a:t>
            </a:r>
            <a:r>
              <a:rPr lang="es-CO" sz="2200" dirty="0" smtClean="0">
                <a:latin typeface="Candara" panose="020E0502030303020204" pitchFamily="34" charset="0"/>
              </a:rPr>
              <a:t> line.</a:t>
            </a:r>
            <a:endParaRPr lang="es-CO" sz="2200" dirty="0">
              <a:latin typeface="Candara" panose="020E0502030303020204" pitchFamily="34" charset="0"/>
            </a:endParaRPr>
          </a:p>
        </p:txBody>
      </p:sp>
    </p:spTree>
    <p:extLst>
      <p:ext uri="{BB962C8B-B14F-4D97-AF65-F5344CB8AC3E}">
        <p14:creationId xmlns:p14="http://schemas.microsoft.com/office/powerpoint/2010/main" val="26173131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rPr>
              <a:t>3. PEDAGOGÍA PRESENCIAL EXCLUSIVA </a:t>
            </a:r>
            <a:endParaRPr lang="es-CO" sz="2000" b="1" dirty="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endParaRPr>
          </a:p>
        </p:txBody>
      </p:sp>
      <p:sp>
        <p:nvSpPr>
          <p:cNvPr id="2" name="CuadroTexto 1"/>
          <p:cNvSpPr txBox="1"/>
          <p:nvPr/>
        </p:nvSpPr>
        <p:spPr>
          <a:xfrm>
            <a:off x="395288" y="1246760"/>
            <a:ext cx="3600648" cy="5170646"/>
          </a:xfrm>
          <a:prstGeom prst="rect">
            <a:avLst/>
          </a:prstGeom>
          <a:noFill/>
        </p:spPr>
        <p:txBody>
          <a:bodyPr wrap="square" rtlCol="0">
            <a:spAutoFit/>
          </a:bodyPr>
          <a:lstStyle/>
          <a:p>
            <a:r>
              <a:rPr lang="es-CO" sz="2200" dirty="0" smtClean="0">
                <a:latin typeface="Candara" panose="020E0502030303020204" pitchFamily="34" charset="0"/>
              </a:rPr>
              <a:t>Sugiero </a:t>
            </a:r>
            <a:r>
              <a:rPr lang="es-CO" sz="2200" dirty="0">
                <a:latin typeface="Candara" panose="020E0502030303020204" pitchFamily="34" charset="0"/>
              </a:rPr>
              <a:t>ver con mirada adulta y profesional las formas en que </a:t>
            </a:r>
            <a:r>
              <a:rPr lang="es-CO" sz="2200" dirty="0" smtClean="0">
                <a:latin typeface="Candara" panose="020E0502030303020204" pitchFamily="34" charset="0"/>
              </a:rPr>
              <a:t>nos  comunicamos </a:t>
            </a:r>
            <a:r>
              <a:rPr lang="es-CO" sz="2200" dirty="0">
                <a:latin typeface="Candara" panose="020E0502030303020204" pitchFamily="34" charset="0"/>
              </a:rPr>
              <a:t>con </a:t>
            </a:r>
            <a:r>
              <a:rPr lang="es-CO" sz="2200" dirty="0" smtClean="0">
                <a:latin typeface="Candara" panose="020E0502030303020204" pitchFamily="34" charset="0"/>
              </a:rPr>
              <a:t>los jóvenes, </a:t>
            </a:r>
            <a:r>
              <a:rPr lang="es-CO" sz="2200" dirty="0">
                <a:latin typeface="Candara" panose="020E0502030303020204" pitchFamily="34" charset="0"/>
              </a:rPr>
              <a:t>poseedores de nuevas lógicas de pensamiento, comunicación y una vida atravesada por la cultura digital. La idea es encontrar formas facilitadoras de la sintonía  necesaria entre dos mentes diferentes: una que enseña  y otra que aprende- Generación net.</a:t>
            </a:r>
          </a:p>
        </p:txBody>
      </p:sp>
      <p:pic>
        <p:nvPicPr>
          <p:cNvPr id="5" name="Imagen 4"/>
          <p:cNvPicPr>
            <a:picLocks noChangeAspect="1"/>
          </p:cNvPicPr>
          <p:nvPr/>
        </p:nvPicPr>
        <p:blipFill>
          <a:blip r:embed="rId2"/>
          <a:stretch>
            <a:fillRect/>
          </a:stretch>
        </p:blipFill>
        <p:spPr>
          <a:xfrm>
            <a:off x="3995937" y="1247775"/>
            <a:ext cx="4752775" cy="5169631"/>
          </a:xfrm>
          <a:prstGeom prst="rect">
            <a:avLst/>
          </a:prstGeom>
        </p:spPr>
      </p:pic>
    </p:spTree>
    <p:extLst>
      <p:ext uri="{BB962C8B-B14F-4D97-AF65-F5344CB8AC3E}">
        <p14:creationId xmlns:p14="http://schemas.microsoft.com/office/powerpoint/2010/main" val="28094060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rPr>
              <a:t>3. PEDAGOGÍA PRESENCIAL EXCLUSIVA </a:t>
            </a:r>
            <a:endParaRPr lang="es-CO" sz="2000" b="1" dirty="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endParaRPr>
          </a:p>
        </p:txBody>
      </p:sp>
      <p:sp>
        <p:nvSpPr>
          <p:cNvPr id="3" name="Rectángulo 2"/>
          <p:cNvSpPr/>
          <p:nvPr/>
        </p:nvSpPr>
        <p:spPr>
          <a:xfrm>
            <a:off x="395286" y="1134269"/>
            <a:ext cx="8353425" cy="3754874"/>
          </a:xfrm>
          <a:prstGeom prst="rect">
            <a:avLst/>
          </a:prstGeom>
        </p:spPr>
        <p:txBody>
          <a:bodyPr wrap="square">
            <a:spAutoFit/>
          </a:bodyPr>
          <a:lstStyle/>
          <a:p>
            <a:pPr algn="just">
              <a:spcAft>
                <a:spcPts val="0"/>
              </a:spcAft>
            </a:pPr>
            <a:r>
              <a:rPr lang="es-AR" sz="2200" dirty="0" smtClean="0">
                <a:latin typeface="Candara" panose="020E0502030303020204" pitchFamily="34" charset="0"/>
                <a:ea typeface="Times New Roman" panose="02020603050405020304" pitchFamily="18" charset="0"/>
              </a:rPr>
              <a:t>Una historia:</a:t>
            </a:r>
          </a:p>
          <a:p>
            <a:pPr algn="just">
              <a:spcAft>
                <a:spcPts val="0"/>
              </a:spcAft>
            </a:pPr>
            <a:endParaRPr lang="es-AR" i="1" dirty="0">
              <a:latin typeface="Candara" panose="020E0502030303020204" pitchFamily="34" charset="0"/>
              <a:ea typeface="Times New Roman" panose="02020603050405020304" pitchFamily="18" charset="0"/>
            </a:endParaRPr>
          </a:p>
          <a:p>
            <a:pPr algn="r">
              <a:spcAft>
                <a:spcPts val="0"/>
              </a:spcAft>
            </a:pPr>
            <a:r>
              <a:rPr lang="es-AR" i="1" dirty="0" smtClean="0">
                <a:latin typeface="Candara" panose="020E0502030303020204" pitchFamily="34" charset="0"/>
                <a:ea typeface="Times New Roman" panose="02020603050405020304" pitchFamily="18" charset="0"/>
              </a:rPr>
              <a:t>Dos </a:t>
            </a:r>
            <a:r>
              <a:rPr lang="es-AR" i="1" dirty="0">
                <a:latin typeface="Candara" panose="020E0502030303020204" pitchFamily="34" charset="0"/>
                <a:ea typeface="Times New Roman" panose="02020603050405020304" pitchFamily="18" charset="0"/>
              </a:rPr>
              <a:t>niños patinaban en un lago congelado de Alemania. Era una tarde nublada y fría. Los niños jugaban despreocupados. De repente, el hielo se quebró y uno de los niños se cayó quedando preso en la grieta del hielo. El otro viendo a su amigo preso y congelándose tiró un patín y comenzó a golpear el hielo con todas sus fuerzas hasta conseguir quebrarlo y liberar al amigo.</a:t>
            </a:r>
            <a:endParaRPr lang="es-CO" dirty="0">
              <a:latin typeface="Candara" panose="020E0502030303020204" pitchFamily="34" charset="0"/>
              <a:ea typeface="Times New Roman" panose="02020603050405020304" pitchFamily="18" charset="0"/>
            </a:endParaRPr>
          </a:p>
          <a:p>
            <a:pPr algn="r">
              <a:spcAft>
                <a:spcPts val="0"/>
              </a:spcAft>
            </a:pPr>
            <a:r>
              <a:rPr lang="es-AR" i="1" dirty="0">
                <a:latin typeface="Candara" panose="020E0502030303020204" pitchFamily="34" charset="0"/>
                <a:ea typeface="Times New Roman" panose="02020603050405020304" pitchFamily="18" charset="0"/>
              </a:rPr>
              <a:t>Cuando los bomberos llegaron y vieron qué había pasado, preguntaron al niño:</a:t>
            </a:r>
            <a:endParaRPr lang="es-CO" dirty="0">
              <a:latin typeface="Candara" panose="020E0502030303020204" pitchFamily="34" charset="0"/>
              <a:ea typeface="Times New Roman" panose="02020603050405020304" pitchFamily="18" charset="0"/>
            </a:endParaRPr>
          </a:p>
          <a:p>
            <a:pPr algn="r">
              <a:spcAft>
                <a:spcPts val="0"/>
              </a:spcAft>
            </a:pPr>
            <a:r>
              <a:rPr lang="es-AR" i="1" dirty="0">
                <a:latin typeface="Candara" panose="020E0502030303020204" pitchFamily="34" charset="0"/>
                <a:ea typeface="Times New Roman" panose="02020603050405020304" pitchFamily="18" charset="0"/>
              </a:rPr>
              <a:t>¿Cómo conseguiste hacer eso? ¡Es imposible que consiguieras partir el hielo siendo tan pequeño y con tan pocas fuerzas!</a:t>
            </a:r>
            <a:endParaRPr lang="es-CO" dirty="0">
              <a:latin typeface="Candara" panose="020E0502030303020204" pitchFamily="34" charset="0"/>
              <a:ea typeface="Times New Roman" panose="02020603050405020304" pitchFamily="18" charset="0"/>
            </a:endParaRPr>
          </a:p>
          <a:p>
            <a:pPr algn="r">
              <a:spcAft>
                <a:spcPts val="0"/>
              </a:spcAft>
            </a:pPr>
            <a:r>
              <a:rPr lang="es-AR" i="1" dirty="0">
                <a:latin typeface="Candara" panose="020E0502030303020204" pitchFamily="34" charset="0"/>
                <a:ea typeface="Times New Roman" panose="02020603050405020304" pitchFamily="18" charset="0"/>
              </a:rPr>
              <a:t>En ese momento pasaba Einstein y comentó:</a:t>
            </a:r>
            <a:endParaRPr lang="es-CO" dirty="0">
              <a:latin typeface="Candara" panose="020E0502030303020204" pitchFamily="34" charset="0"/>
              <a:ea typeface="Times New Roman" panose="02020603050405020304" pitchFamily="18" charset="0"/>
            </a:endParaRPr>
          </a:p>
          <a:p>
            <a:pPr algn="r">
              <a:spcAft>
                <a:spcPts val="0"/>
              </a:spcAft>
            </a:pPr>
            <a:r>
              <a:rPr lang="es-AR" i="1" dirty="0">
                <a:latin typeface="Candara" panose="020E0502030303020204" pitchFamily="34" charset="0"/>
                <a:ea typeface="Times New Roman" panose="02020603050405020304" pitchFamily="18" charset="0"/>
              </a:rPr>
              <a:t>-"Yo sé cómo lo hizo</a:t>
            </a:r>
            <a:r>
              <a:rPr lang="es-AR" i="1" dirty="0" smtClean="0">
                <a:latin typeface="Candara" panose="020E0502030303020204" pitchFamily="34" charset="0"/>
                <a:ea typeface="Times New Roman" panose="02020603050405020304" pitchFamily="18" charset="0"/>
              </a:rPr>
              <a:t>. -¿</a:t>
            </a:r>
            <a:r>
              <a:rPr lang="es-AR" i="1" dirty="0">
                <a:latin typeface="Candara" panose="020E0502030303020204" pitchFamily="34" charset="0"/>
                <a:ea typeface="Times New Roman" panose="02020603050405020304" pitchFamily="18" charset="0"/>
              </a:rPr>
              <a:t>Cómo? le preguntaron</a:t>
            </a:r>
            <a:endParaRPr lang="es-CO" dirty="0">
              <a:latin typeface="Candara" panose="020E0502030303020204" pitchFamily="34" charset="0"/>
              <a:ea typeface="Times New Roman" panose="02020603050405020304" pitchFamily="18" charset="0"/>
            </a:endParaRPr>
          </a:p>
          <a:p>
            <a:pPr algn="r">
              <a:spcAft>
                <a:spcPts val="0"/>
              </a:spcAft>
            </a:pPr>
            <a:r>
              <a:rPr lang="es-AR" i="1" dirty="0">
                <a:latin typeface="Candara" panose="020E0502030303020204" pitchFamily="34" charset="0"/>
                <a:ea typeface="Times New Roman" panose="02020603050405020304" pitchFamily="18" charset="0"/>
              </a:rPr>
              <a:t>-Es sencillo, no había nadie para decirle que no era capaz</a:t>
            </a:r>
            <a:r>
              <a:rPr lang="es-AR" dirty="0">
                <a:latin typeface="Candara" panose="020E0502030303020204" pitchFamily="34" charset="0"/>
                <a:ea typeface="Times New Roman" panose="02020603050405020304" pitchFamily="18" charset="0"/>
              </a:rPr>
              <a:t>.</a:t>
            </a:r>
            <a:endParaRPr lang="es-CO" dirty="0">
              <a:effectLst/>
              <a:latin typeface="Candara" panose="020E0502030303020204" pitchFamily="34" charset="0"/>
              <a:ea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1691678" y="4889143"/>
            <a:ext cx="5760640" cy="1852225"/>
          </a:xfrm>
          <a:prstGeom prst="rect">
            <a:avLst/>
          </a:prstGeom>
        </p:spPr>
      </p:pic>
    </p:spTree>
    <p:extLst>
      <p:ext uri="{BB962C8B-B14F-4D97-AF65-F5344CB8AC3E}">
        <p14:creationId xmlns:p14="http://schemas.microsoft.com/office/powerpoint/2010/main" val="36594649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rPr>
              <a:t>3. PEDAGOGÍA PRESENCIAL EXCLUSIVA </a:t>
            </a:r>
            <a:endParaRPr lang="es-CO" sz="2000" b="1" dirty="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endParaRPr>
          </a:p>
        </p:txBody>
      </p:sp>
      <p:sp>
        <p:nvSpPr>
          <p:cNvPr id="2" name="Rectángulo 1"/>
          <p:cNvSpPr/>
          <p:nvPr/>
        </p:nvSpPr>
        <p:spPr>
          <a:xfrm>
            <a:off x="395288" y="1241893"/>
            <a:ext cx="8353425" cy="5509200"/>
          </a:xfrm>
          <a:prstGeom prst="rect">
            <a:avLst/>
          </a:prstGeom>
        </p:spPr>
        <p:txBody>
          <a:bodyPr wrap="square">
            <a:spAutoFit/>
          </a:bodyPr>
          <a:lstStyle/>
          <a:p>
            <a:pPr algn="just">
              <a:spcAft>
                <a:spcPts val="0"/>
              </a:spcAft>
            </a:pPr>
            <a:r>
              <a:rPr lang="es-AR" sz="2200" b="1" dirty="0" smtClean="0">
                <a:latin typeface="Candara" panose="020E0502030303020204" pitchFamily="34" charset="0"/>
                <a:ea typeface="Times New Roman" panose="02020603050405020304" pitchFamily="18" charset="0"/>
              </a:rPr>
              <a:t>Decálogo de las inquietudes</a:t>
            </a:r>
          </a:p>
          <a:p>
            <a:pPr algn="just">
              <a:spcAft>
                <a:spcPts val="0"/>
              </a:spcAft>
            </a:pPr>
            <a:endParaRPr lang="es-AR" sz="2200" b="1" dirty="0">
              <a:latin typeface="Candara" panose="020E0502030303020204" pitchFamily="34" charset="0"/>
              <a:ea typeface="Times New Roman" panose="02020603050405020304" pitchFamily="18" charset="0"/>
            </a:endParaRPr>
          </a:p>
          <a:p>
            <a:pPr algn="just">
              <a:spcAft>
                <a:spcPts val="0"/>
              </a:spcAft>
            </a:pPr>
            <a:endParaRPr lang="es-AR" sz="2200" b="1" dirty="0" smtClean="0">
              <a:latin typeface="Candara" panose="020E0502030303020204" pitchFamily="34" charset="0"/>
              <a:ea typeface="Times New Roman" panose="02020603050405020304" pitchFamily="18" charset="0"/>
            </a:endParaRPr>
          </a:p>
          <a:p>
            <a:pPr algn="just">
              <a:spcAft>
                <a:spcPts val="0"/>
              </a:spcAft>
            </a:pPr>
            <a:endParaRPr lang="es-AR" sz="2200" b="1" dirty="0">
              <a:latin typeface="Candara" panose="020E0502030303020204" pitchFamily="34" charset="0"/>
              <a:ea typeface="Times New Roman" panose="02020603050405020304" pitchFamily="18" charset="0"/>
            </a:endParaRPr>
          </a:p>
          <a:p>
            <a:pPr algn="just">
              <a:spcAft>
                <a:spcPts val="0"/>
              </a:spcAft>
            </a:pPr>
            <a:endParaRPr lang="es-AR" sz="2200" b="1" dirty="0" smtClean="0">
              <a:latin typeface="Candara" panose="020E0502030303020204" pitchFamily="34" charset="0"/>
              <a:ea typeface="Times New Roman" panose="02020603050405020304" pitchFamily="18" charset="0"/>
            </a:endParaRPr>
          </a:p>
          <a:p>
            <a:pPr algn="just">
              <a:spcAft>
                <a:spcPts val="0"/>
              </a:spcAft>
            </a:pPr>
            <a:endParaRPr lang="es-AR" sz="2200" b="1" dirty="0">
              <a:latin typeface="Candara" panose="020E0502030303020204" pitchFamily="34" charset="0"/>
              <a:ea typeface="Times New Roman" panose="02020603050405020304" pitchFamily="18" charset="0"/>
            </a:endParaRPr>
          </a:p>
          <a:p>
            <a:pPr algn="just">
              <a:spcAft>
                <a:spcPts val="0"/>
              </a:spcAft>
            </a:pPr>
            <a:endParaRPr lang="es-AR" sz="2200" b="1" dirty="0" smtClean="0">
              <a:latin typeface="Candara" panose="020E0502030303020204" pitchFamily="34" charset="0"/>
              <a:ea typeface="Times New Roman" panose="02020603050405020304" pitchFamily="18" charset="0"/>
            </a:endParaRPr>
          </a:p>
          <a:p>
            <a:pPr algn="just">
              <a:spcAft>
                <a:spcPts val="0"/>
              </a:spcAft>
            </a:pPr>
            <a:endParaRPr lang="es-AR" sz="2200" b="1" dirty="0">
              <a:latin typeface="Candara" panose="020E0502030303020204" pitchFamily="34" charset="0"/>
              <a:ea typeface="Times New Roman" panose="02020603050405020304" pitchFamily="18" charset="0"/>
            </a:endParaRPr>
          </a:p>
          <a:p>
            <a:pPr algn="just">
              <a:spcAft>
                <a:spcPts val="0"/>
              </a:spcAft>
            </a:pPr>
            <a:endParaRPr lang="es-AR" sz="2200" b="1" dirty="0" smtClean="0">
              <a:latin typeface="Candara" panose="020E0502030303020204" pitchFamily="34" charset="0"/>
              <a:ea typeface="Times New Roman" panose="02020603050405020304" pitchFamily="18" charset="0"/>
            </a:endParaRPr>
          </a:p>
          <a:p>
            <a:pPr algn="just">
              <a:spcAft>
                <a:spcPts val="0"/>
              </a:spcAft>
            </a:pPr>
            <a:endParaRPr lang="es-AR" sz="2200" dirty="0">
              <a:latin typeface="Candara" panose="020E0502030303020204" pitchFamily="34" charset="0"/>
              <a:ea typeface="Times New Roman" panose="02020603050405020304" pitchFamily="18" charset="0"/>
            </a:endParaRPr>
          </a:p>
          <a:p>
            <a:pPr algn="just">
              <a:spcAft>
                <a:spcPts val="0"/>
              </a:spcAft>
            </a:pPr>
            <a:r>
              <a:rPr lang="es-AR" sz="2200" dirty="0" smtClean="0">
                <a:latin typeface="Candara" panose="020E0502030303020204" pitchFamily="34" charset="0"/>
                <a:ea typeface="Times New Roman" panose="02020603050405020304" pitchFamily="18" charset="0"/>
              </a:rPr>
              <a:t>Propongo </a:t>
            </a:r>
            <a:r>
              <a:rPr lang="es-AR" sz="2200" dirty="0">
                <a:latin typeface="Candara" panose="020E0502030303020204" pitchFamily="34" charset="0"/>
                <a:ea typeface="Times New Roman" panose="02020603050405020304" pitchFamily="18" charset="0"/>
              </a:rPr>
              <a:t>una Pedagogía de la </a:t>
            </a:r>
            <a:r>
              <a:rPr lang="es-AR" sz="2200" dirty="0" smtClean="0">
                <a:latin typeface="Candara" panose="020E0502030303020204" pitchFamily="34" charset="0"/>
                <a:ea typeface="Times New Roman" panose="02020603050405020304" pitchFamily="18" charset="0"/>
              </a:rPr>
              <a:t>Pregunta. Propongo </a:t>
            </a:r>
            <a:r>
              <a:rPr lang="es-AR" sz="2200" dirty="0">
                <a:latin typeface="Candara" panose="020E0502030303020204" pitchFamily="34" charset="0"/>
                <a:ea typeface="Times New Roman" panose="02020603050405020304" pitchFamily="18" charset="0"/>
              </a:rPr>
              <a:t>anotar durante un </a:t>
            </a:r>
            <a:r>
              <a:rPr lang="es-AR" sz="2200" dirty="0" smtClean="0">
                <a:latin typeface="Candara" panose="020E0502030303020204" pitchFamily="34" charset="0"/>
                <a:ea typeface="Times New Roman" panose="02020603050405020304" pitchFamily="18" charset="0"/>
              </a:rPr>
              <a:t>tiempo, </a:t>
            </a:r>
            <a:r>
              <a:rPr lang="es-AR" sz="2200" dirty="0">
                <a:latin typeface="Candara" panose="020E0502030303020204" pitchFamily="34" charset="0"/>
                <a:ea typeface="Times New Roman" panose="02020603050405020304" pitchFamily="18" charset="0"/>
              </a:rPr>
              <a:t>en forma escrita, todas las preguntas que nos hacen los </a:t>
            </a:r>
            <a:r>
              <a:rPr lang="es-AR" sz="2200" dirty="0" smtClean="0">
                <a:latin typeface="Candara" panose="020E0502030303020204" pitchFamily="34" charset="0"/>
                <a:ea typeface="Times New Roman" panose="02020603050405020304" pitchFamily="18" charset="0"/>
              </a:rPr>
              <a:t>jóvenes y </a:t>
            </a:r>
            <a:r>
              <a:rPr lang="es-AR" sz="2200" dirty="0">
                <a:latin typeface="Candara" panose="020E0502030303020204" pitchFamily="34" charset="0"/>
                <a:ea typeface="Times New Roman" panose="02020603050405020304" pitchFamily="18" charset="0"/>
              </a:rPr>
              <a:t>luego buscar cómo plantear </a:t>
            </a:r>
            <a:r>
              <a:rPr lang="es-AR" sz="2200" dirty="0" smtClean="0">
                <a:latin typeface="Candara" panose="020E0502030303020204" pitchFamily="34" charset="0"/>
                <a:ea typeface="Times New Roman" panose="02020603050405020304" pitchFamily="18" charset="0"/>
              </a:rPr>
              <a:t>la formación  y la construcción </a:t>
            </a:r>
            <a:r>
              <a:rPr lang="es-AR" sz="2200" dirty="0">
                <a:latin typeface="Candara" panose="020E0502030303020204" pitchFamily="34" charset="0"/>
                <a:ea typeface="Times New Roman" panose="02020603050405020304" pitchFamily="18" charset="0"/>
              </a:rPr>
              <a:t>de conocimiento a partir de esas inquietudes para incentivar la búsqueda desde la motivación real. </a:t>
            </a:r>
            <a:r>
              <a:rPr lang="es-AR" sz="2200" dirty="0" smtClean="0">
                <a:latin typeface="Candara" panose="020E0502030303020204" pitchFamily="34" charset="0"/>
                <a:ea typeface="Times New Roman" panose="02020603050405020304" pitchFamily="18" charset="0"/>
              </a:rPr>
              <a:t>La </a:t>
            </a:r>
            <a:r>
              <a:rPr lang="es-AR" sz="2200" dirty="0">
                <a:latin typeface="Candara" panose="020E0502030303020204" pitchFamily="34" charset="0"/>
                <a:ea typeface="Times New Roman" panose="02020603050405020304" pitchFamily="18" charset="0"/>
              </a:rPr>
              <a:t>nueva etapa que viene “contra viento y marea”, es el tiempo de la </a:t>
            </a:r>
            <a:r>
              <a:rPr lang="es-AR" sz="2200" b="1" dirty="0">
                <a:latin typeface="Candara" panose="020E0502030303020204" pitchFamily="34" charset="0"/>
                <a:ea typeface="Times New Roman" panose="02020603050405020304" pitchFamily="18" charset="0"/>
              </a:rPr>
              <a:t>e-pedagogía</a:t>
            </a:r>
            <a:r>
              <a:rPr lang="es-AR" sz="2200" dirty="0">
                <a:latin typeface="Candara" panose="020E0502030303020204" pitchFamily="34" charset="0"/>
                <a:ea typeface="Times New Roman" panose="02020603050405020304" pitchFamily="18" charset="0"/>
              </a:rPr>
              <a:t>.</a:t>
            </a:r>
            <a:endParaRPr lang="es-CO" sz="2200" dirty="0">
              <a:effectLst/>
              <a:latin typeface="Candara" panose="020E0502030303020204" pitchFamily="34" charset="0"/>
              <a:ea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1691680" y="1772816"/>
            <a:ext cx="5184576" cy="2695575"/>
          </a:xfrm>
          <a:prstGeom prst="rect">
            <a:avLst/>
          </a:prstGeom>
        </p:spPr>
      </p:pic>
    </p:spTree>
    <p:extLst>
      <p:ext uri="{BB962C8B-B14F-4D97-AF65-F5344CB8AC3E}">
        <p14:creationId xmlns:p14="http://schemas.microsoft.com/office/powerpoint/2010/main" val="36802662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rPr>
              <a:t>3. PEDAGOGÍA PRESENCIAL EXCLUSIVA </a:t>
            </a:r>
            <a:endParaRPr lang="es-CO" sz="2000" b="1" dirty="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endParaRPr>
          </a:p>
        </p:txBody>
      </p:sp>
      <p:sp>
        <p:nvSpPr>
          <p:cNvPr id="2" name="CuadroTexto 1"/>
          <p:cNvSpPr txBox="1"/>
          <p:nvPr/>
        </p:nvSpPr>
        <p:spPr>
          <a:xfrm>
            <a:off x="398736" y="1088841"/>
            <a:ext cx="8353425" cy="430887"/>
          </a:xfrm>
          <a:prstGeom prst="rect">
            <a:avLst/>
          </a:prstGeom>
          <a:noFill/>
        </p:spPr>
        <p:txBody>
          <a:bodyPr wrap="square" rtlCol="0">
            <a:spAutoFit/>
          </a:bodyPr>
          <a:lstStyle/>
          <a:p>
            <a:r>
              <a:rPr lang="es-CO" sz="2200" dirty="0" smtClean="0">
                <a:latin typeface="Candara" panose="020E0502030303020204" pitchFamily="34" charset="0"/>
              </a:rPr>
              <a:t>Tres tipos de formadores:</a:t>
            </a:r>
            <a:endParaRPr lang="es-CO" sz="2200" dirty="0">
              <a:latin typeface="Candara" panose="020E0502030303020204" pitchFamily="34" charset="0"/>
            </a:endParaRPr>
          </a:p>
        </p:txBody>
      </p:sp>
      <p:pic>
        <p:nvPicPr>
          <p:cNvPr id="3" name="Imagen 2"/>
          <p:cNvPicPr>
            <a:picLocks noChangeAspect="1"/>
          </p:cNvPicPr>
          <p:nvPr/>
        </p:nvPicPr>
        <p:blipFill>
          <a:blip r:embed="rId2"/>
          <a:stretch>
            <a:fillRect/>
          </a:stretch>
        </p:blipFill>
        <p:spPr>
          <a:xfrm>
            <a:off x="5346260" y="1659612"/>
            <a:ext cx="3400425" cy="4514850"/>
          </a:xfrm>
          <a:prstGeom prst="rect">
            <a:avLst/>
          </a:prstGeom>
        </p:spPr>
      </p:pic>
      <p:sp>
        <p:nvSpPr>
          <p:cNvPr id="5" name="CuadroTexto 4"/>
          <p:cNvSpPr txBox="1"/>
          <p:nvPr/>
        </p:nvSpPr>
        <p:spPr>
          <a:xfrm>
            <a:off x="395288" y="1772816"/>
            <a:ext cx="4608760" cy="4493538"/>
          </a:xfrm>
          <a:prstGeom prst="rect">
            <a:avLst/>
          </a:prstGeom>
          <a:noFill/>
        </p:spPr>
        <p:txBody>
          <a:bodyPr wrap="square" rtlCol="0">
            <a:spAutoFit/>
          </a:bodyPr>
          <a:lstStyle/>
          <a:p>
            <a:r>
              <a:rPr lang="es-CO" sz="2200" i="1" dirty="0" smtClean="0">
                <a:latin typeface="Candara" panose="020E0502030303020204" pitchFamily="34" charset="0"/>
              </a:rPr>
              <a:t>1) </a:t>
            </a:r>
            <a:r>
              <a:rPr lang="es-CO" sz="2200" b="1" i="1" dirty="0" smtClean="0">
                <a:latin typeface="Candara" panose="020E0502030303020204" pitchFamily="34" charset="0"/>
              </a:rPr>
              <a:t>Formadores en redecillas</a:t>
            </a:r>
            <a:r>
              <a:rPr lang="es-CO" sz="2200" i="1" dirty="0" smtClean="0">
                <a:latin typeface="Candara" panose="020E0502030303020204" pitchFamily="34" charset="0"/>
              </a:rPr>
              <a:t>, </a:t>
            </a:r>
            <a:r>
              <a:rPr lang="es-CO" sz="2200" i="1" dirty="0">
                <a:latin typeface="Candara" panose="020E0502030303020204" pitchFamily="34" charset="0"/>
              </a:rPr>
              <a:t>son aquellos que quedaron en el viejo paradigma de la comunicación y la educación. Defensores de los formalismos y las estructuras… son de la época del rulero, con peinados armados y las cabezas atadas con redecilla (para que no se les escape una idea, ni le entre una nueva que altere el programa). Del mundo actual, tecnológico, pueden llegar a usar celular o correo electrónico pero se niegan a la </a:t>
            </a:r>
            <a:r>
              <a:rPr lang="es-CO" sz="2200" i="1" dirty="0" smtClean="0">
                <a:latin typeface="Candara" panose="020E0502030303020204" pitchFamily="34" charset="0"/>
              </a:rPr>
              <a:t>tecnología. </a:t>
            </a:r>
            <a:endParaRPr lang="es-CO" sz="2200" i="1" dirty="0">
              <a:latin typeface="Candara" panose="020E0502030303020204" pitchFamily="34" charset="0"/>
            </a:endParaRPr>
          </a:p>
        </p:txBody>
      </p:sp>
    </p:spTree>
    <p:extLst>
      <p:ext uri="{BB962C8B-B14F-4D97-AF65-F5344CB8AC3E}">
        <p14:creationId xmlns:p14="http://schemas.microsoft.com/office/powerpoint/2010/main" val="13072251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rPr>
              <a:t>3. PEDAGOGÍA PRESENCIAL EXCLUSIVA </a:t>
            </a:r>
            <a:endParaRPr lang="es-CO" sz="2000" b="1" dirty="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endParaRPr>
          </a:p>
        </p:txBody>
      </p:sp>
      <p:sp>
        <p:nvSpPr>
          <p:cNvPr id="2" name="Rectángulo 1"/>
          <p:cNvSpPr/>
          <p:nvPr/>
        </p:nvSpPr>
        <p:spPr>
          <a:xfrm>
            <a:off x="3779912" y="1247776"/>
            <a:ext cx="4968801" cy="5170646"/>
          </a:xfrm>
          <a:prstGeom prst="rect">
            <a:avLst/>
          </a:prstGeom>
        </p:spPr>
        <p:txBody>
          <a:bodyPr wrap="square">
            <a:spAutoFit/>
          </a:bodyPr>
          <a:lstStyle/>
          <a:p>
            <a:pPr algn="r"/>
            <a:r>
              <a:rPr lang="es-AR" sz="2200" i="1" dirty="0" smtClean="0">
                <a:latin typeface="Candara" panose="020E0502030303020204" pitchFamily="34" charset="0"/>
                <a:ea typeface="Times New Roman" panose="02020603050405020304" pitchFamily="18" charset="0"/>
              </a:rPr>
              <a:t>2) Los </a:t>
            </a:r>
            <a:r>
              <a:rPr lang="es-AR" sz="2200" b="1" i="1" dirty="0" smtClean="0">
                <a:latin typeface="Candara" panose="020E0502030303020204" pitchFamily="34" charset="0"/>
                <a:ea typeface="Times New Roman" panose="02020603050405020304" pitchFamily="18" charset="0"/>
              </a:rPr>
              <a:t>formadores </a:t>
            </a:r>
            <a:r>
              <a:rPr lang="es-AR" sz="2200" b="1" i="1" dirty="0">
                <a:latin typeface="Candara" panose="020E0502030303020204" pitchFamily="34" charset="0"/>
                <a:ea typeface="Times New Roman" panose="02020603050405020304" pitchFamily="18" charset="0"/>
              </a:rPr>
              <a:t>en red</a:t>
            </a:r>
            <a:r>
              <a:rPr lang="es-AR" sz="2200" i="1" dirty="0">
                <a:latin typeface="Candara" panose="020E0502030303020204" pitchFamily="34" charset="0"/>
                <a:ea typeface="Times New Roman" panose="02020603050405020304" pitchFamily="18" charset="0"/>
              </a:rPr>
              <a:t> comprendieron el cambio y lo incorporaron. Son tecnológicos. Generalmente su experiencia y trabajo están apoyados institucionalmente</a:t>
            </a:r>
            <a:r>
              <a:rPr lang="es-AR" sz="2200" i="1" dirty="0" smtClean="0">
                <a:latin typeface="Candara" panose="020E0502030303020204" pitchFamily="34" charset="0"/>
                <a:ea typeface="Times New Roman" panose="02020603050405020304" pitchFamily="18" charset="0"/>
              </a:rPr>
              <a:t>.</a:t>
            </a:r>
          </a:p>
          <a:p>
            <a:pPr algn="r"/>
            <a:endParaRPr lang="es-AR" sz="2200" i="1" dirty="0">
              <a:latin typeface="Candara" panose="020E0502030303020204" pitchFamily="34" charset="0"/>
              <a:ea typeface="Times New Roman" panose="02020603050405020304" pitchFamily="18" charset="0"/>
            </a:endParaRPr>
          </a:p>
          <a:p>
            <a:pPr algn="r"/>
            <a:r>
              <a:rPr lang="es-AR" sz="2200" i="1" dirty="0" smtClean="0">
                <a:latin typeface="Candara" panose="020E0502030303020204" pitchFamily="34" charset="0"/>
                <a:ea typeface="Times New Roman" panose="02020603050405020304" pitchFamily="18" charset="0"/>
              </a:rPr>
              <a:t>3)</a:t>
            </a:r>
            <a:r>
              <a:rPr lang="es-CO" sz="2200" i="1" dirty="0">
                <a:latin typeface="Candara" panose="020E0502030303020204" pitchFamily="34" charset="0"/>
                <a:ea typeface="Times New Roman" panose="02020603050405020304" pitchFamily="18" charset="0"/>
              </a:rPr>
              <a:t> Y los </a:t>
            </a:r>
            <a:r>
              <a:rPr lang="es-CO" sz="2200" b="1" i="1" dirty="0" smtClean="0">
                <a:latin typeface="Candara" panose="020E0502030303020204" pitchFamily="34" charset="0"/>
                <a:ea typeface="Times New Roman" panose="02020603050405020304" pitchFamily="18" charset="0"/>
              </a:rPr>
              <a:t>formadores </a:t>
            </a:r>
            <a:r>
              <a:rPr lang="es-CO" sz="2200" b="1" i="1" dirty="0">
                <a:latin typeface="Candara" panose="020E0502030303020204" pitchFamily="34" charset="0"/>
                <a:ea typeface="Times New Roman" panose="02020603050405020304" pitchFamily="18" charset="0"/>
              </a:rPr>
              <a:t>enredados </a:t>
            </a:r>
            <a:r>
              <a:rPr lang="es-CO" sz="2200" i="1" dirty="0">
                <a:latin typeface="Candara" panose="020E0502030303020204" pitchFamily="34" charset="0"/>
                <a:ea typeface="Times New Roman" panose="02020603050405020304" pitchFamily="18" charset="0"/>
              </a:rPr>
              <a:t>son los que comprendieron el cambio de paradigma y quieren sumarse, pero les resulta un gran </a:t>
            </a:r>
            <a:r>
              <a:rPr lang="es-CO" sz="2200" i="1" dirty="0" smtClean="0">
                <a:latin typeface="Candara" panose="020E0502030303020204" pitchFamily="34" charset="0"/>
                <a:ea typeface="Times New Roman" panose="02020603050405020304" pitchFamily="18" charset="0"/>
              </a:rPr>
              <a:t>esfuerzo. </a:t>
            </a:r>
            <a:r>
              <a:rPr lang="es-CO" sz="2200" i="1" dirty="0">
                <a:latin typeface="Candara" panose="020E0502030303020204" pitchFamily="34" charset="0"/>
                <a:ea typeface="Times New Roman" panose="02020603050405020304" pitchFamily="18" charset="0"/>
              </a:rPr>
              <a:t>Su trabajo, su capacitación es individual y con sus propios medios (tecnológicos y económicos</a:t>
            </a:r>
            <a:r>
              <a:rPr lang="es-CO" sz="2200" i="1" dirty="0" smtClean="0">
                <a:latin typeface="Candara" panose="020E0502030303020204" pitchFamily="34" charset="0"/>
                <a:ea typeface="Times New Roman" panose="02020603050405020304" pitchFamily="18" charset="0"/>
              </a:rPr>
              <a:t>). </a:t>
            </a:r>
            <a:r>
              <a:rPr lang="es-CO" sz="2200" i="1" dirty="0">
                <a:latin typeface="Candara" panose="020E0502030303020204" pitchFamily="34" charset="0"/>
                <a:ea typeface="Times New Roman" panose="02020603050405020304" pitchFamily="18" charset="0"/>
              </a:rPr>
              <a:t>Sin embargo, han comenzado por trabajar con correo electrónico o con páginas de Internet. </a:t>
            </a:r>
            <a:endParaRPr lang="es-CO" sz="2200" dirty="0">
              <a:latin typeface="Candara" panose="020E0502030303020204" pitchFamily="34" charset="0"/>
            </a:endParaRPr>
          </a:p>
        </p:txBody>
      </p:sp>
      <p:pic>
        <p:nvPicPr>
          <p:cNvPr id="3" name="Imagen 2"/>
          <p:cNvPicPr>
            <a:picLocks noChangeAspect="1"/>
          </p:cNvPicPr>
          <p:nvPr/>
        </p:nvPicPr>
        <p:blipFill>
          <a:blip r:embed="rId2"/>
          <a:stretch>
            <a:fillRect/>
          </a:stretch>
        </p:blipFill>
        <p:spPr>
          <a:xfrm>
            <a:off x="395288" y="1916832"/>
            <a:ext cx="3384624" cy="4176464"/>
          </a:xfrm>
          <a:prstGeom prst="rect">
            <a:avLst/>
          </a:prstGeom>
        </p:spPr>
      </p:pic>
    </p:spTree>
    <p:extLst>
      <p:ext uri="{BB962C8B-B14F-4D97-AF65-F5344CB8AC3E}">
        <p14:creationId xmlns:p14="http://schemas.microsoft.com/office/powerpoint/2010/main" val="52144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3" name="Rectángulo 2"/>
          <p:cNvSpPr/>
          <p:nvPr/>
        </p:nvSpPr>
        <p:spPr>
          <a:xfrm>
            <a:off x="395536" y="1268760"/>
            <a:ext cx="4824536" cy="5170645"/>
          </a:xfrm>
          <a:prstGeom prst="rect">
            <a:avLst/>
          </a:prstGeom>
        </p:spPr>
        <p:txBody>
          <a:bodyPr wrap="square">
            <a:spAutoFit/>
          </a:bodyPr>
          <a:lstStyle/>
          <a:p>
            <a:pPr algn="ctr"/>
            <a:r>
              <a:rPr lang="es-AR" sz="2200" dirty="0">
                <a:latin typeface="Candara"/>
                <a:ea typeface="Times New Roman" panose="02020603050405020304" pitchFamily="18" charset="0"/>
                <a:cs typeface="Candara"/>
              </a:rPr>
              <a:t>Presenciamos hoy una revolucionaria, nueva y hasta hace poco inimaginable  forma de jugar, de vincularse (amigos con amigos, familias con familias), de aprender,  de leer,  de vivir atravesada por el mundo digital. Enamoramientos y amistades vía Internet, aprendizaje veloz mientras se realizan otras tareas, sustitución de la biblioteca por  wikipedia, del shopping por la compra virtual, del libro de quejas por la cadena de SMS. </a:t>
            </a:r>
            <a:endParaRPr lang="es-AR" sz="2200" dirty="0" smtClean="0">
              <a:latin typeface="Candara"/>
              <a:ea typeface="Times New Roman" panose="02020603050405020304" pitchFamily="18" charset="0"/>
              <a:cs typeface="Candara"/>
            </a:endParaRPr>
          </a:p>
          <a:p>
            <a:pPr algn="ctr"/>
            <a:endParaRPr lang="es-AR" sz="2200" dirty="0">
              <a:latin typeface="Candara"/>
              <a:ea typeface="Times New Roman" panose="02020603050405020304" pitchFamily="18" charset="0"/>
              <a:cs typeface="Candara"/>
            </a:endParaRPr>
          </a:p>
          <a:p>
            <a:pPr algn="ctr"/>
            <a:r>
              <a:rPr lang="es-AR" sz="2200" dirty="0" smtClean="0">
                <a:latin typeface="Candara"/>
                <a:ea typeface="Times New Roman" panose="02020603050405020304" pitchFamily="18" charset="0"/>
                <a:cs typeface="Candara"/>
              </a:rPr>
              <a:t>Esa  </a:t>
            </a:r>
            <a:r>
              <a:rPr lang="es-AR" sz="2200" dirty="0">
                <a:latin typeface="Candara"/>
                <a:ea typeface="Times New Roman" panose="02020603050405020304" pitchFamily="18" charset="0"/>
                <a:cs typeface="Candara"/>
              </a:rPr>
              <a:t>es la sintonía en la que se mueven los niños y jóvenes en la actualidad.</a:t>
            </a:r>
            <a:endParaRPr lang="es-CO" sz="2200" dirty="0">
              <a:latin typeface="Candara"/>
              <a:cs typeface="Candara"/>
            </a:endParaRPr>
          </a:p>
        </p:txBody>
      </p:sp>
      <p:pic>
        <p:nvPicPr>
          <p:cNvPr id="5" name="Imagen 4"/>
          <p:cNvPicPr>
            <a:picLocks noChangeAspect="1"/>
          </p:cNvPicPr>
          <p:nvPr/>
        </p:nvPicPr>
        <p:blipFill>
          <a:blip r:embed="rId2"/>
          <a:stretch>
            <a:fillRect/>
          </a:stretch>
        </p:blipFill>
        <p:spPr>
          <a:xfrm>
            <a:off x="5364088" y="1340768"/>
            <a:ext cx="3505200" cy="4464496"/>
          </a:xfrm>
          <a:prstGeom prst="rect">
            <a:avLst/>
          </a:prstGeom>
        </p:spPr>
      </p:pic>
      <p:sp>
        <p:nvSpPr>
          <p:cNvPr id="2" name="CuadroTexto 1"/>
          <p:cNvSpPr txBox="1"/>
          <p:nvPr/>
        </p:nvSpPr>
        <p:spPr>
          <a:xfrm>
            <a:off x="5200430" y="5949280"/>
            <a:ext cx="3433983" cy="430887"/>
          </a:xfrm>
          <a:prstGeom prst="rect">
            <a:avLst/>
          </a:prstGeom>
          <a:noFill/>
        </p:spPr>
        <p:txBody>
          <a:bodyPr wrap="square" rtlCol="0">
            <a:spAutoFit/>
          </a:bodyPr>
          <a:lstStyle/>
          <a:p>
            <a:pPr algn="ctr"/>
            <a:r>
              <a:rPr lang="es-CO" sz="2200" dirty="0" smtClean="0">
                <a:latin typeface="Candara"/>
                <a:cs typeface="Candara"/>
                <a:hlinkClick r:id="rId3" action="ppaction://hlinkfile"/>
              </a:rPr>
              <a:t>Generación Y - NET</a:t>
            </a:r>
            <a:endParaRPr lang="es-CO" sz="2200" dirty="0">
              <a:latin typeface="Candara"/>
              <a:cs typeface="Candara"/>
            </a:endParaRPr>
          </a:p>
        </p:txBody>
      </p:sp>
    </p:spTree>
    <p:extLst>
      <p:ext uri="{BB962C8B-B14F-4D97-AF65-F5344CB8AC3E}">
        <p14:creationId xmlns:p14="http://schemas.microsoft.com/office/powerpoint/2010/main" val="3368676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rPr>
              <a:t>3. PEDAGOGÍA PRESENCIAL EXCLUSIVA </a:t>
            </a:r>
            <a:endParaRPr lang="es-CO" sz="2000" b="1" dirty="0">
              <a:solidFill>
                <a:srgbClr val="FFFFFF"/>
              </a:solidFill>
              <a:effectLst>
                <a:outerShdw blurRad="38100" dist="38100" dir="2700000" algn="tl">
                  <a:srgbClr val="000000">
                    <a:alpha val="43137"/>
                  </a:srgbClr>
                </a:outerShdw>
              </a:effectLst>
              <a:latin typeface="Candara" panose="020E0502030303020204" pitchFamily="34" charset="0"/>
              <a:cs typeface="Arial" pitchFamily="34" charset="0"/>
            </a:endParaRPr>
          </a:p>
        </p:txBody>
      </p:sp>
      <p:sp>
        <p:nvSpPr>
          <p:cNvPr id="2" name="CuadroTexto 1"/>
          <p:cNvSpPr txBox="1"/>
          <p:nvPr/>
        </p:nvSpPr>
        <p:spPr>
          <a:xfrm>
            <a:off x="395288" y="1124744"/>
            <a:ext cx="5184823" cy="5693866"/>
          </a:xfrm>
          <a:prstGeom prst="rect">
            <a:avLst/>
          </a:prstGeom>
          <a:noFill/>
        </p:spPr>
        <p:txBody>
          <a:bodyPr wrap="square" rtlCol="0">
            <a:spAutoFit/>
          </a:bodyPr>
          <a:lstStyle/>
          <a:p>
            <a:r>
              <a:rPr lang="es-CO" sz="2200" dirty="0" smtClean="0">
                <a:latin typeface="Candara" panose="020E0502030303020204" pitchFamily="34" charset="0"/>
              </a:rPr>
              <a:t>Estrategias didácticas de encuentro:</a:t>
            </a:r>
            <a:endParaRPr lang="es-CO" sz="2200" dirty="0">
              <a:latin typeface="Candara" panose="020E0502030303020204" pitchFamily="34" charset="0"/>
            </a:endParaRPr>
          </a:p>
          <a:p>
            <a:pPr marL="342900" indent="-342900">
              <a:buFont typeface="Wingdings" panose="05000000000000000000" pitchFamily="2" charset="2"/>
              <a:buChar char="ü"/>
            </a:pPr>
            <a:endParaRPr lang="es-CO" sz="2200" dirty="0" smtClean="0">
              <a:latin typeface="Candara" panose="020E0502030303020204" pitchFamily="34" charset="0"/>
            </a:endParaRPr>
          </a:p>
          <a:p>
            <a:pPr marL="342900" indent="-342900">
              <a:buFont typeface="Wingdings" panose="05000000000000000000" pitchFamily="2" charset="2"/>
              <a:buChar char="ü"/>
            </a:pPr>
            <a:r>
              <a:rPr lang="es-AR" sz="2000" dirty="0">
                <a:latin typeface="Candara" panose="020E0502030303020204" pitchFamily="34" charset="0"/>
              </a:rPr>
              <a:t>Enseñar a Navegar (autoridad, adecuación, actualización, navegabilidad</a:t>
            </a:r>
            <a:r>
              <a:rPr lang="es-AR" sz="2000" dirty="0" smtClean="0">
                <a:latin typeface="Candara" panose="020E0502030303020204" pitchFamily="34" charset="0"/>
              </a:rPr>
              <a:t>)</a:t>
            </a:r>
          </a:p>
          <a:p>
            <a:pPr marL="342900" indent="-342900">
              <a:buFont typeface="Wingdings" panose="05000000000000000000" pitchFamily="2" charset="2"/>
              <a:buChar char="ü"/>
            </a:pPr>
            <a:endParaRPr lang="es-AR" sz="2000" dirty="0">
              <a:latin typeface="Candara" panose="020E0502030303020204" pitchFamily="34" charset="0"/>
            </a:endParaRPr>
          </a:p>
          <a:p>
            <a:pPr marL="342900" lvl="0" indent="-342900">
              <a:buFont typeface="Wingdings" panose="05000000000000000000" pitchFamily="2" charset="2"/>
              <a:buChar char="ü"/>
            </a:pPr>
            <a:r>
              <a:rPr lang="es-AR" sz="2000" dirty="0">
                <a:latin typeface="Candara" panose="020E0502030303020204" pitchFamily="34" charset="0"/>
              </a:rPr>
              <a:t>Enseñar por qué y para qué se navega (qué quiero que lean y produzcan, que quiero que aprendan sobre la navegación, que quiero que seleccionen, piensen, </a:t>
            </a:r>
            <a:r>
              <a:rPr lang="es-AR" sz="2000" dirty="0" smtClean="0">
                <a:latin typeface="Candara" panose="020E0502030303020204" pitchFamily="34" charset="0"/>
              </a:rPr>
              <a:t>abstraigan y  </a:t>
            </a:r>
            <a:r>
              <a:rPr lang="es-AR" sz="2000" dirty="0">
                <a:latin typeface="Candara" panose="020E0502030303020204" pitchFamily="34" charset="0"/>
              </a:rPr>
              <a:t>produzcan </a:t>
            </a:r>
            <a:endParaRPr lang="es-AR" sz="2000" dirty="0" smtClean="0">
              <a:latin typeface="Candara" panose="020E0502030303020204" pitchFamily="34" charset="0"/>
            </a:endParaRPr>
          </a:p>
          <a:p>
            <a:pPr marL="342900" lvl="0" indent="-342900">
              <a:buFont typeface="Wingdings" panose="05000000000000000000" pitchFamily="2" charset="2"/>
              <a:buChar char="ü"/>
            </a:pPr>
            <a:endParaRPr lang="es-AR" sz="2000" dirty="0">
              <a:latin typeface="Candara" panose="020E0502030303020204" pitchFamily="34" charset="0"/>
            </a:endParaRPr>
          </a:p>
          <a:p>
            <a:pPr marL="342900" lvl="0" indent="-342900">
              <a:buFont typeface="Wingdings" panose="05000000000000000000" pitchFamily="2" charset="2"/>
              <a:buChar char="ü"/>
            </a:pPr>
            <a:r>
              <a:rPr lang="es-AR" sz="2000" dirty="0" smtClean="0">
                <a:latin typeface="Candara" panose="020E0502030303020204" pitchFamily="34" charset="0"/>
              </a:rPr>
              <a:t>Utilizar </a:t>
            </a:r>
            <a:r>
              <a:rPr lang="es-AR" sz="2000" dirty="0">
                <a:latin typeface="Candara" panose="020E0502030303020204" pitchFamily="34" charset="0"/>
              </a:rPr>
              <a:t>software libre (como </a:t>
            </a:r>
            <a:r>
              <a:rPr lang="es-AR" sz="2000" i="1" dirty="0">
                <a:latin typeface="Candara" panose="020E0502030303020204" pitchFamily="34" charset="0"/>
              </a:rPr>
              <a:t>Moodle, </a:t>
            </a:r>
            <a:r>
              <a:rPr lang="es-AR" sz="2000" i="1" dirty="0" err="1">
                <a:latin typeface="Candara" panose="020E0502030303020204" pitchFamily="34" charset="0"/>
              </a:rPr>
              <a:t>Blogpost</a:t>
            </a:r>
            <a:r>
              <a:rPr lang="es-AR" sz="2000" i="1" dirty="0">
                <a:latin typeface="Candara" panose="020E0502030303020204" pitchFamily="34" charset="0"/>
              </a:rPr>
              <a:t>)</a:t>
            </a:r>
            <a:r>
              <a:rPr lang="es-AR" sz="2000" dirty="0">
                <a:latin typeface="Candara" panose="020E0502030303020204" pitchFamily="34" charset="0"/>
              </a:rPr>
              <a:t>  o gratuito </a:t>
            </a:r>
            <a:endParaRPr lang="es-AR" sz="2000" dirty="0" smtClean="0">
              <a:latin typeface="Candara" panose="020E0502030303020204" pitchFamily="34" charset="0"/>
            </a:endParaRPr>
          </a:p>
          <a:p>
            <a:pPr marL="342900" lvl="0" indent="-342900">
              <a:buFont typeface="Wingdings" panose="05000000000000000000" pitchFamily="2" charset="2"/>
              <a:buChar char="ü"/>
            </a:pPr>
            <a:endParaRPr lang="es-AR" sz="2000" dirty="0">
              <a:latin typeface="Candara" panose="020E0502030303020204" pitchFamily="34" charset="0"/>
            </a:endParaRPr>
          </a:p>
          <a:p>
            <a:pPr marL="342900" lvl="0" indent="-342900">
              <a:buFont typeface="Wingdings" panose="05000000000000000000" pitchFamily="2" charset="2"/>
              <a:buChar char="ü"/>
            </a:pPr>
            <a:r>
              <a:rPr lang="es-AR" sz="2000" dirty="0" smtClean="0">
                <a:latin typeface="Candara" panose="020E0502030303020204" pitchFamily="34" charset="0"/>
              </a:rPr>
              <a:t>Programar </a:t>
            </a:r>
            <a:r>
              <a:rPr lang="es-AR" sz="2000" dirty="0">
                <a:latin typeface="Candara" panose="020E0502030303020204" pitchFamily="34" charset="0"/>
              </a:rPr>
              <a:t>estrategias propias de la didáctica virtual como </a:t>
            </a:r>
            <a:r>
              <a:rPr lang="es-AR" sz="2000" u="sng" dirty="0" err="1">
                <a:latin typeface="Candara" panose="020E0502030303020204" pitchFamily="34" charset="0"/>
                <a:hlinkClick r:id="rId2"/>
              </a:rPr>
              <a:t>scavenger</a:t>
            </a:r>
            <a:r>
              <a:rPr lang="es-AR" sz="2000" u="sng" dirty="0">
                <a:latin typeface="Candara" panose="020E0502030303020204" pitchFamily="34" charset="0"/>
                <a:hlinkClick r:id="rId2"/>
              </a:rPr>
              <a:t> </a:t>
            </a:r>
            <a:r>
              <a:rPr lang="es-AR" sz="2000" u="sng" dirty="0" err="1">
                <a:latin typeface="Candara" panose="020E0502030303020204" pitchFamily="34" charset="0"/>
                <a:hlinkClick r:id="rId2"/>
              </a:rPr>
              <a:t>hunts</a:t>
            </a:r>
            <a:r>
              <a:rPr lang="es-AR" sz="2000" dirty="0">
                <a:latin typeface="Candara" panose="020E0502030303020204" pitchFamily="34" charset="0"/>
              </a:rPr>
              <a:t>  o búsquedas del tesoro, wikis, </a:t>
            </a:r>
            <a:r>
              <a:rPr lang="es-AR" sz="2000" dirty="0" err="1">
                <a:latin typeface="Candara" panose="020E0502030303020204" pitchFamily="34" charset="0"/>
              </a:rPr>
              <a:t>miniquest</a:t>
            </a:r>
            <a:r>
              <a:rPr lang="es-AR" sz="2000" dirty="0">
                <a:latin typeface="Candara" panose="020E0502030303020204" pitchFamily="34" charset="0"/>
              </a:rPr>
              <a:t>, </a:t>
            </a:r>
            <a:r>
              <a:rPr lang="es-AR" sz="2000" dirty="0" err="1" smtClean="0">
                <a:latin typeface="Candara" panose="020E0502030303020204" pitchFamily="34" charset="0"/>
              </a:rPr>
              <a:t>webquest</a:t>
            </a:r>
            <a:r>
              <a:rPr lang="es-AR" sz="2000" dirty="0">
                <a:latin typeface="Candara" panose="020E0502030303020204" pitchFamily="34" charset="0"/>
              </a:rPr>
              <a:t>.</a:t>
            </a:r>
            <a:r>
              <a:rPr lang="es-AR" sz="2000" dirty="0" smtClean="0">
                <a:latin typeface="Candara" panose="020E0502030303020204" pitchFamily="34" charset="0"/>
              </a:rPr>
              <a:t>  </a:t>
            </a:r>
            <a:endParaRPr lang="es-CO" sz="2000" dirty="0">
              <a:latin typeface="Candara" panose="020E0502030303020204" pitchFamily="34" charset="0"/>
            </a:endParaRPr>
          </a:p>
        </p:txBody>
      </p:sp>
      <p:pic>
        <p:nvPicPr>
          <p:cNvPr id="3" name="Imagen 2"/>
          <p:cNvPicPr>
            <a:picLocks noChangeAspect="1"/>
          </p:cNvPicPr>
          <p:nvPr/>
        </p:nvPicPr>
        <p:blipFill>
          <a:blip r:embed="rId3"/>
          <a:stretch>
            <a:fillRect/>
          </a:stretch>
        </p:blipFill>
        <p:spPr>
          <a:xfrm>
            <a:off x="5798448" y="1828552"/>
            <a:ext cx="2857500" cy="4286250"/>
          </a:xfrm>
          <a:prstGeom prst="rect">
            <a:avLst/>
          </a:prstGeom>
        </p:spPr>
      </p:pic>
    </p:spTree>
    <p:extLst>
      <p:ext uri="{BB962C8B-B14F-4D97-AF65-F5344CB8AC3E}">
        <p14:creationId xmlns:p14="http://schemas.microsoft.com/office/powerpoint/2010/main" val="37450000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pic>
        <p:nvPicPr>
          <p:cNvPr id="7"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92150"/>
            <a:ext cx="599757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 Rectángulo"/>
          <p:cNvSpPr/>
          <p:nvPr/>
        </p:nvSpPr>
        <p:spPr>
          <a:xfrm>
            <a:off x="755650" y="4292600"/>
            <a:ext cx="6048375" cy="2032000"/>
          </a:xfrm>
          <a:prstGeom prst="rect">
            <a:avLst/>
          </a:prstGeom>
        </p:spPr>
        <p:txBody>
          <a:bodyPr>
            <a:spAutoFit/>
          </a:bodyPr>
          <a:lstStyle/>
          <a:p>
            <a:pPr algn="just" eaLnBrk="1" hangingPunct="1">
              <a:defRPr/>
            </a:pPr>
            <a:r>
              <a:rPr lang="es-ES" b="1" dirty="0">
                <a:solidFill>
                  <a:srgbClr val="000000"/>
                </a:solidFill>
                <a:effectLst>
                  <a:outerShdw blurRad="38100" dist="38100" dir="2700000" algn="tl">
                    <a:srgbClr val="DDDDDD"/>
                  </a:outerShdw>
                </a:effectLst>
                <a:latin typeface="Candara"/>
                <a:ea typeface="Adobe Gothic Std B" charset="0"/>
                <a:cs typeface="Candara"/>
              </a:rPr>
              <a:t>OSCAR A. PÉREZ SAYAGO</a:t>
            </a:r>
          </a:p>
          <a:p>
            <a:pPr algn="just" eaLnBrk="1" hangingPunct="1">
              <a:defRPr/>
            </a:pPr>
            <a:r>
              <a:rPr lang="es-ES" dirty="0">
                <a:solidFill>
                  <a:srgbClr val="000000"/>
                </a:solidFill>
                <a:latin typeface="Candara"/>
                <a:ea typeface="Adobe Gothic Std B" charset="0"/>
                <a:cs typeface="Candara"/>
              </a:rPr>
              <a:t>Secretario Adjunto CIEC</a:t>
            </a:r>
          </a:p>
          <a:p>
            <a:pPr algn="just" eaLnBrk="1" hangingPunct="1">
              <a:defRPr/>
            </a:pPr>
            <a:r>
              <a:rPr lang="es-ES" dirty="0">
                <a:solidFill>
                  <a:srgbClr val="000000"/>
                </a:solidFill>
                <a:latin typeface="Candara"/>
                <a:ea typeface="Adobe Gothic Std B" charset="0"/>
                <a:cs typeface="Candara"/>
              </a:rPr>
              <a:t>Bogotá,  Colombia. Sur - América</a:t>
            </a:r>
          </a:p>
          <a:p>
            <a:pPr algn="just" eaLnBrk="1" hangingPunct="1">
              <a:defRPr/>
            </a:pPr>
            <a:r>
              <a:rPr lang="es-ES" dirty="0">
                <a:solidFill>
                  <a:srgbClr val="000000"/>
                </a:solidFill>
                <a:latin typeface="Candara"/>
                <a:ea typeface="Adobe Gothic Std B" charset="0"/>
                <a:cs typeface="Candara"/>
              </a:rPr>
              <a:t>Celular: (+57)3214449650</a:t>
            </a:r>
          </a:p>
          <a:p>
            <a:pPr algn="just" eaLnBrk="1" hangingPunct="1">
              <a:defRPr/>
            </a:pPr>
            <a:r>
              <a:rPr lang="es-ES" dirty="0">
                <a:solidFill>
                  <a:srgbClr val="000000"/>
                </a:solidFill>
                <a:latin typeface="Candara"/>
                <a:ea typeface="Adobe Gothic Std B" charset="0"/>
                <a:cs typeface="Candara"/>
              </a:rPr>
              <a:t>Correo: </a:t>
            </a:r>
            <a:r>
              <a:rPr lang="es-ES" dirty="0">
                <a:solidFill>
                  <a:srgbClr val="000000"/>
                </a:solidFill>
                <a:latin typeface="Candara"/>
                <a:ea typeface="Adobe Gothic Std B" charset="0"/>
                <a:cs typeface="Candara"/>
                <a:hlinkClick r:id="rId3"/>
              </a:rPr>
              <a:t>oscarp347@gmail.com</a:t>
            </a:r>
            <a:r>
              <a:rPr lang="es-ES" dirty="0">
                <a:solidFill>
                  <a:srgbClr val="000000"/>
                </a:solidFill>
                <a:latin typeface="Candara"/>
                <a:ea typeface="Adobe Gothic Std B" charset="0"/>
                <a:cs typeface="Candara"/>
              </a:rPr>
              <a:t> – </a:t>
            </a:r>
            <a:r>
              <a:rPr lang="es-ES" dirty="0">
                <a:solidFill>
                  <a:srgbClr val="000000"/>
                </a:solidFill>
                <a:latin typeface="Candara"/>
                <a:ea typeface="Adobe Gothic Std B" charset="0"/>
                <a:cs typeface="Candara"/>
                <a:hlinkClick r:id="rId4"/>
              </a:rPr>
              <a:t>oscar.perez@ciec.edu.co</a:t>
            </a:r>
            <a:endParaRPr lang="es-ES" dirty="0">
              <a:solidFill>
                <a:srgbClr val="000000"/>
              </a:solidFill>
              <a:latin typeface="Candara"/>
              <a:ea typeface="Adobe Gothic Std B" charset="0"/>
              <a:cs typeface="Candara"/>
            </a:endParaRPr>
          </a:p>
          <a:p>
            <a:pPr algn="just" eaLnBrk="1" hangingPunct="1">
              <a:defRPr/>
            </a:pPr>
            <a:r>
              <a:rPr lang="es-ES" dirty="0">
                <a:solidFill>
                  <a:srgbClr val="000000"/>
                </a:solidFill>
                <a:latin typeface="Candara"/>
                <a:ea typeface="Adobe Gothic Std B" charset="0"/>
                <a:cs typeface="Candara"/>
              </a:rPr>
              <a:t>Skype: oscarp347</a:t>
            </a:r>
          </a:p>
          <a:p>
            <a:pPr algn="just" eaLnBrk="1" hangingPunct="1">
              <a:defRPr/>
            </a:pPr>
            <a:endParaRPr lang="es-ES" dirty="0">
              <a:solidFill>
                <a:srgbClr val="000000"/>
              </a:solidFill>
              <a:latin typeface="Candara"/>
              <a:ea typeface="Adobe Gothic Std B" charset="0"/>
              <a:cs typeface="Candara"/>
            </a:endParaRPr>
          </a:p>
        </p:txBody>
      </p:sp>
    </p:spTree>
    <p:extLst>
      <p:ext uri="{BB962C8B-B14F-4D97-AF65-F5344CB8AC3E}">
        <p14:creationId xmlns:p14="http://schemas.microsoft.com/office/powerpoint/2010/main" val="34674666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6" name="Rectángulo 5"/>
          <p:cNvSpPr/>
          <p:nvPr/>
        </p:nvSpPr>
        <p:spPr>
          <a:xfrm>
            <a:off x="323528" y="4653136"/>
            <a:ext cx="8446889" cy="1785104"/>
          </a:xfrm>
          <a:prstGeom prst="rect">
            <a:avLst/>
          </a:prstGeom>
        </p:spPr>
        <p:txBody>
          <a:bodyPr wrap="square">
            <a:spAutoFit/>
          </a:bodyPr>
          <a:lstStyle/>
          <a:p>
            <a:pPr algn="ctr"/>
            <a:r>
              <a:rPr lang="es-AR" sz="2200" dirty="0">
                <a:latin typeface="Candara"/>
                <a:ea typeface="Times New Roman" panose="02020603050405020304" pitchFamily="18" charset="0"/>
                <a:cs typeface="Candara"/>
              </a:rPr>
              <a:t>Entre las herramientas que han colaborado en la configuración de los </a:t>
            </a:r>
            <a:r>
              <a:rPr lang="es-AR" sz="2200" b="1" dirty="0">
                <a:latin typeface="Candara"/>
                <a:ea typeface="Times New Roman" panose="02020603050405020304" pitchFamily="18" charset="0"/>
                <a:cs typeface="Candara"/>
              </a:rPr>
              <a:t>comportamientos </a:t>
            </a:r>
            <a:r>
              <a:rPr lang="es-AR" sz="2200" b="1" dirty="0" smtClean="0">
                <a:latin typeface="Candara"/>
                <a:ea typeface="Times New Roman" panose="02020603050405020304" pitchFamily="18" charset="0"/>
                <a:cs typeface="Candara"/>
              </a:rPr>
              <a:t>inédito de los jóvenes </a:t>
            </a:r>
            <a:r>
              <a:rPr lang="es-AR" sz="2200" dirty="0" smtClean="0">
                <a:latin typeface="Candara"/>
                <a:ea typeface="Times New Roman" panose="02020603050405020304" pitchFamily="18" charset="0"/>
                <a:cs typeface="Candara"/>
              </a:rPr>
              <a:t>se </a:t>
            </a:r>
            <a:r>
              <a:rPr lang="es-AR" sz="2200" dirty="0">
                <a:latin typeface="Candara"/>
                <a:ea typeface="Times New Roman" panose="02020603050405020304" pitchFamily="18" charset="0"/>
                <a:cs typeface="Candara"/>
              </a:rPr>
              <a:t>ubican las nuevas tecnologías de la información y comunicación  (</a:t>
            </a:r>
            <a:r>
              <a:rPr lang="es-AR" sz="2200" b="1" dirty="0">
                <a:latin typeface="Candara"/>
                <a:ea typeface="Times New Roman" panose="02020603050405020304" pitchFamily="18" charset="0"/>
                <a:cs typeface="Candara"/>
              </a:rPr>
              <a:t>TIC</a:t>
            </a:r>
            <a:r>
              <a:rPr lang="es-AR" sz="2200" dirty="0">
                <a:latin typeface="Candara"/>
                <a:ea typeface="Times New Roman" panose="02020603050405020304" pitchFamily="18" charset="0"/>
                <a:cs typeface="Candara"/>
              </a:rPr>
              <a:t>) que han convivido con los  chicos desde su nacimiento (y por qué no desde antes de su nacimiento a través de las ecografías de la vida intrauterina). </a:t>
            </a:r>
            <a:endParaRPr lang="es-CO" sz="2200" dirty="0">
              <a:latin typeface="Candara"/>
              <a:cs typeface="Candara"/>
            </a:endParaRPr>
          </a:p>
        </p:txBody>
      </p:sp>
      <p:pic>
        <p:nvPicPr>
          <p:cNvPr id="8" name="Imagen 7"/>
          <p:cNvPicPr>
            <a:picLocks noChangeAspect="1"/>
          </p:cNvPicPr>
          <p:nvPr/>
        </p:nvPicPr>
        <p:blipFill>
          <a:blip r:embed="rId2"/>
          <a:stretch>
            <a:fillRect/>
          </a:stretch>
        </p:blipFill>
        <p:spPr>
          <a:xfrm>
            <a:off x="422569" y="1239663"/>
            <a:ext cx="8224217" cy="3269457"/>
          </a:xfrm>
          <a:prstGeom prst="rect">
            <a:avLst/>
          </a:prstGeom>
        </p:spPr>
      </p:pic>
    </p:spTree>
    <p:extLst>
      <p:ext uri="{BB962C8B-B14F-4D97-AF65-F5344CB8AC3E}">
        <p14:creationId xmlns:p14="http://schemas.microsoft.com/office/powerpoint/2010/main" val="14547691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2" name="Rectángulo 1"/>
          <p:cNvSpPr/>
          <p:nvPr/>
        </p:nvSpPr>
        <p:spPr>
          <a:xfrm>
            <a:off x="395288" y="1224246"/>
            <a:ext cx="8353425" cy="1785104"/>
          </a:xfrm>
          <a:prstGeom prst="rect">
            <a:avLst/>
          </a:prstGeom>
        </p:spPr>
        <p:txBody>
          <a:bodyPr wrap="square">
            <a:spAutoFit/>
          </a:bodyPr>
          <a:lstStyle/>
          <a:p>
            <a:pPr indent="449580" algn="ctr">
              <a:spcAft>
                <a:spcPts val="0"/>
              </a:spcAft>
            </a:pPr>
            <a:r>
              <a:rPr lang="es-AR" sz="2200" dirty="0" smtClean="0">
                <a:latin typeface="Candara"/>
                <a:ea typeface="Times New Roman" panose="02020603050405020304" pitchFamily="18" charset="0"/>
                <a:cs typeface="Candara"/>
              </a:rPr>
              <a:t>¿</a:t>
            </a:r>
            <a:r>
              <a:rPr lang="es-AR" sz="2200" dirty="0">
                <a:latin typeface="Candara"/>
                <a:ea typeface="Times New Roman" panose="02020603050405020304" pitchFamily="18" charset="0"/>
                <a:cs typeface="Candara"/>
              </a:rPr>
              <a:t>Por qué no juegan como antes? ¿Por qué no les interesa la escuela? ¿Por qué están conectados al Chat todos los días a la misma hora? ¿Por qué nos resulta cada vez más difícil comunicarnos con ellos? ¿Qué lenguaje hablan? ¿Cómo escriben? ¿Qué significa </a:t>
            </a:r>
            <a:r>
              <a:rPr lang="es-AR" sz="2200" i="1" dirty="0">
                <a:latin typeface="Candara"/>
                <a:ea typeface="Times New Roman" panose="02020603050405020304" pitchFamily="18" charset="0"/>
                <a:cs typeface="Candara"/>
              </a:rPr>
              <a:t>wiki, </a:t>
            </a:r>
            <a:r>
              <a:rPr lang="es-AR" sz="2200" i="1" dirty="0" err="1">
                <a:latin typeface="Candara"/>
                <a:ea typeface="Times New Roman" panose="02020603050405020304" pitchFamily="18" charset="0"/>
                <a:cs typeface="Candara"/>
              </a:rPr>
              <a:t>hotspot</a:t>
            </a:r>
            <a:r>
              <a:rPr lang="es-AR" sz="2200" i="1" dirty="0">
                <a:latin typeface="Candara"/>
                <a:ea typeface="Times New Roman" panose="02020603050405020304" pitchFamily="18" charset="0"/>
                <a:cs typeface="Candara"/>
              </a:rPr>
              <a:t>, </a:t>
            </a:r>
            <a:r>
              <a:rPr lang="es-AR" sz="2200" i="1" dirty="0" err="1">
                <a:latin typeface="Candara"/>
                <a:ea typeface="Times New Roman" panose="02020603050405020304" pitchFamily="18" charset="0"/>
                <a:cs typeface="Candara"/>
              </a:rPr>
              <a:t>bluetooth</a:t>
            </a:r>
            <a:r>
              <a:rPr lang="es-AR" sz="2200" dirty="0">
                <a:latin typeface="Candara"/>
                <a:ea typeface="Times New Roman" panose="02020603050405020304" pitchFamily="18" charset="0"/>
                <a:cs typeface="Candara"/>
              </a:rPr>
              <a:t>?</a:t>
            </a:r>
            <a:endParaRPr lang="es-CO" sz="2200" dirty="0">
              <a:effectLst/>
              <a:latin typeface="Candara"/>
              <a:ea typeface="Times New Roman" panose="02020603050405020304" pitchFamily="18" charset="0"/>
              <a:cs typeface="Candara"/>
            </a:endParaRPr>
          </a:p>
        </p:txBody>
      </p:sp>
      <p:pic>
        <p:nvPicPr>
          <p:cNvPr id="5" name="Imagen 4"/>
          <p:cNvPicPr>
            <a:picLocks noChangeAspect="1"/>
          </p:cNvPicPr>
          <p:nvPr/>
        </p:nvPicPr>
        <p:blipFill>
          <a:blip r:embed="rId2"/>
          <a:stretch>
            <a:fillRect/>
          </a:stretch>
        </p:blipFill>
        <p:spPr>
          <a:xfrm>
            <a:off x="1763688" y="3212832"/>
            <a:ext cx="5832648" cy="3359053"/>
          </a:xfrm>
          <a:prstGeom prst="rect">
            <a:avLst/>
          </a:prstGeom>
        </p:spPr>
      </p:pic>
    </p:spTree>
    <p:extLst>
      <p:ext uri="{BB962C8B-B14F-4D97-AF65-F5344CB8AC3E}">
        <p14:creationId xmlns:p14="http://schemas.microsoft.com/office/powerpoint/2010/main" val="16878235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2" name="CuadroTexto 1"/>
          <p:cNvSpPr txBox="1"/>
          <p:nvPr/>
        </p:nvSpPr>
        <p:spPr>
          <a:xfrm>
            <a:off x="395288" y="1124744"/>
            <a:ext cx="8353425" cy="430887"/>
          </a:xfrm>
          <a:prstGeom prst="rect">
            <a:avLst/>
          </a:prstGeom>
          <a:noFill/>
          <a:ln>
            <a:solidFill>
              <a:schemeClr val="accent4"/>
            </a:solidFill>
          </a:ln>
        </p:spPr>
        <p:txBody>
          <a:bodyPr wrap="square" rtlCol="0">
            <a:spAutoFit/>
          </a:bodyPr>
          <a:lstStyle/>
          <a:p>
            <a:r>
              <a:rPr lang="es-CO" sz="2200" dirty="0" smtClean="0">
                <a:latin typeface="Candara"/>
                <a:cs typeface="Candara"/>
              </a:rPr>
              <a:t>1.1 La Generación Net</a:t>
            </a:r>
            <a:endParaRPr lang="es-CO" sz="2200" dirty="0">
              <a:latin typeface="Candara"/>
              <a:cs typeface="Candara"/>
            </a:endParaRPr>
          </a:p>
        </p:txBody>
      </p:sp>
      <p:pic>
        <p:nvPicPr>
          <p:cNvPr id="3" name="Imagen 2"/>
          <p:cNvPicPr>
            <a:picLocks noChangeAspect="1"/>
          </p:cNvPicPr>
          <p:nvPr/>
        </p:nvPicPr>
        <p:blipFill>
          <a:blip r:embed="rId2"/>
          <a:stretch>
            <a:fillRect/>
          </a:stretch>
        </p:blipFill>
        <p:spPr>
          <a:xfrm>
            <a:off x="395287" y="1766887"/>
            <a:ext cx="8353425" cy="3324225"/>
          </a:xfrm>
          <a:prstGeom prst="rect">
            <a:avLst/>
          </a:prstGeom>
        </p:spPr>
      </p:pic>
      <p:sp>
        <p:nvSpPr>
          <p:cNvPr id="5" name="CuadroTexto 4"/>
          <p:cNvSpPr txBox="1"/>
          <p:nvPr/>
        </p:nvSpPr>
        <p:spPr>
          <a:xfrm>
            <a:off x="395287" y="5091112"/>
            <a:ext cx="8353425" cy="1969770"/>
          </a:xfrm>
          <a:prstGeom prst="rect">
            <a:avLst/>
          </a:prstGeom>
          <a:noFill/>
        </p:spPr>
        <p:txBody>
          <a:bodyPr wrap="square" rtlCol="0">
            <a:spAutoFit/>
          </a:bodyPr>
          <a:lstStyle/>
          <a:p>
            <a:pPr algn="ctr"/>
            <a:r>
              <a:rPr lang="es-AR" sz="2000" dirty="0">
                <a:latin typeface="Candara" panose="020E0502030303020204" pitchFamily="34" charset="0"/>
              </a:rPr>
              <a:t>Generación net es sinónimo de “estilo digital”, como una  huella que deja el haber nacido y vivido en un mundo atravesado por las TIC. Está ligado a la </a:t>
            </a:r>
            <a:r>
              <a:rPr lang="es-AR" sz="2000" i="1" dirty="0">
                <a:latin typeface="Candara" panose="020E0502030303020204" pitchFamily="34" charset="0"/>
              </a:rPr>
              <a:t>Web 2.0, la televisión inteligente</a:t>
            </a:r>
            <a:r>
              <a:rPr lang="es-AR" sz="2000" dirty="0">
                <a:latin typeface="Candara" panose="020E0502030303020204" pitchFamily="34" charset="0"/>
              </a:rPr>
              <a:t>, </a:t>
            </a:r>
            <a:r>
              <a:rPr lang="es-AR" sz="2000" i="1" dirty="0">
                <a:latin typeface="Candara" panose="020E0502030303020204" pitchFamily="34" charset="0"/>
              </a:rPr>
              <a:t>el cognitariado laboral, el juego virtual en red </a:t>
            </a:r>
            <a:r>
              <a:rPr lang="es-AR" sz="2000" dirty="0">
                <a:latin typeface="Candara" panose="020E0502030303020204" pitchFamily="34" charset="0"/>
              </a:rPr>
              <a:t>y el </a:t>
            </a:r>
            <a:r>
              <a:rPr lang="es-AR" sz="2000" i="1" dirty="0">
                <a:latin typeface="Candara" panose="020E0502030303020204" pitchFamily="34" charset="0"/>
              </a:rPr>
              <a:t>e-</a:t>
            </a:r>
            <a:r>
              <a:rPr lang="es-AR" sz="2000" i="1" dirty="0" err="1">
                <a:latin typeface="Candara" panose="020E0502030303020204" pitchFamily="34" charset="0"/>
              </a:rPr>
              <a:t>learning</a:t>
            </a:r>
            <a:r>
              <a:rPr lang="es-AR" sz="2000" i="1" dirty="0">
                <a:latin typeface="Candara" panose="020E0502030303020204" pitchFamily="34" charset="0"/>
              </a:rPr>
              <a:t>. Y </a:t>
            </a:r>
            <a:r>
              <a:rPr lang="es-AR" sz="2000" dirty="0">
                <a:latin typeface="Candara" panose="020E0502030303020204" pitchFamily="34" charset="0"/>
              </a:rPr>
              <a:t>se proyecta una evolución hacia </a:t>
            </a:r>
            <a:r>
              <a:rPr lang="es-AR" sz="2000" i="1" dirty="0">
                <a:latin typeface="Candara" panose="020E0502030303020204" pitchFamily="34" charset="0"/>
              </a:rPr>
              <a:t>la Web 3.0</a:t>
            </a:r>
            <a:r>
              <a:rPr lang="es-AR" sz="2000" dirty="0">
                <a:latin typeface="Candara" panose="020E0502030303020204" pitchFamily="34" charset="0"/>
              </a:rPr>
              <a:t> o web “semántica” aproximadamente hacia el año 2020.</a:t>
            </a:r>
            <a:r>
              <a:rPr lang="es-CO" sz="2000" dirty="0">
                <a:latin typeface="Candara" panose="020E0502030303020204" pitchFamily="34" charset="0"/>
              </a:rPr>
              <a:t> </a:t>
            </a:r>
            <a:r>
              <a:rPr lang="es-AR" sz="2000" dirty="0">
                <a:latin typeface="Candara" panose="020E0502030303020204" pitchFamily="34" charset="0"/>
              </a:rPr>
              <a:t> </a:t>
            </a:r>
            <a:endParaRPr lang="es-CO" sz="2000" dirty="0">
              <a:latin typeface="Candara" panose="020E0502030303020204" pitchFamily="34" charset="0"/>
            </a:endParaRPr>
          </a:p>
          <a:p>
            <a:pPr algn="just"/>
            <a:endParaRPr lang="es-CO" sz="2200" dirty="0">
              <a:latin typeface="Candara" panose="020E0502030303020204" pitchFamily="34" charset="0"/>
            </a:endParaRPr>
          </a:p>
        </p:txBody>
      </p:sp>
    </p:spTree>
    <p:extLst>
      <p:ext uri="{BB962C8B-B14F-4D97-AF65-F5344CB8AC3E}">
        <p14:creationId xmlns:p14="http://schemas.microsoft.com/office/powerpoint/2010/main" val="15962386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5" name="CuadroTexto 4"/>
          <p:cNvSpPr txBox="1"/>
          <p:nvPr/>
        </p:nvSpPr>
        <p:spPr>
          <a:xfrm>
            <a:off x="395288" y="1124744"/>
            <a:ext cx="8353425" cy="430887"/>
          </a:xfrm>
          <a:prstGeom prst="rect">
            <a:avLst/>
          </a:prstGeom>
          <a:noFill/>
          <a:ln>
            <a:solidFill>
              <a:schemeClr val="accent4"/>
            </a:solidFill>
          </a:ln>
        </p:spPr>
        <p:txBody>
          <a:bodyPr wrap="square" rtlCol="0">
            <a:spAutoFit/>
          </a:bodyPr>
          <a:lstStyle/>
          <a:p>
            <a:r>
              <a:rPr lang="es-CO" sz="2200" dirty="0" smtClean="0">
                <a:latin typeface="Candara"/>
                <a:cs typeface="Candara"/>
              </a:rPr>
              <a:t>1.1 La Generación Net</a:t>
            </a:r>
            <a:endParaRPr lang="es-CO" sz="2200" dirty="0">
              <a:latin typeface="Candara"/>
              <a:cs typeface="Candara"/>
            </a:endParaRPr>
          </a:p>
        </p:txBody>
      </p:sp>
      <p:sp>
        <p:nvSpPr>
          <p:cNvPr id="13" name="Rectángulo 12"/>
          <p:cNvSpPr/>
          <p:nvPr/>
        </p:nvSpPr>
        <p:spPr>
          <a:xfrm>
            <a:off x="395288" y="1772816"/>
            <a:ext cx="4642432" cy="4493537"/>
          </a:xfrm>
          <a:prstGeom prst="rect">
            <a:avLst/>
          </a:prstGeom>
        </p:spPr>
        <p:txBody>
          <a:bodyPr wrap="square">
            <a:spAutoFit/>
          </a:bodyPr>
          <a:lstStyle/>
          <a:p>
            <a:pPr algn="ctr"/>
            <a:r>
              <a:rPr lang="es-CO" sz="2200" dirty="0" smtClean="0">
                <a:latin typeface="Candara"/>
                <a:cs typeface="Candara"/>
              </a:rPr>
              <a:t>Grupo de jóvenes </a:t>
            </a:r>
            <a:r>
              <a:rPr lang="es-CO" sz="2200" dirty="0">
                <a:latin typeface="Candara"/>
                <a:cs typeface="Candara"/>
              </a:rPr>
              <a:t>que  (ab)usan de la conexión, la navegación por la Web 2.0, la selección de información por </a:t>
            </a:r>
            <a:r>
              <a:rPr lang="es-CO" sz="2200" dirty="0" smtClean="0">
                <a:latin typeface="Candara"/>
                <a:cs typeface="Candara"/>
              </a:rPr>
              <a:t>sindicación, el </a:t>
            </a:r>
            <a:r>
              <a:rPr lang="es-CO" sz="2200" dirty="0">
                <a:latin typeface="Candara"/>
                <a:cs typeface="Candara"/>
              </a:rPr>
              <a:t>“prosumo” </a:t>
            </a:r>
            <a:r>
              <a:rPr lang="es-CO" sz="2200" dirty="0" smtClean="0">
                <a:latin typeface="Candara"/>
                <a:cs typeface="Candara"/>
              </a:rPr>
              <a:t>de </a:t>
            </a:r>
            <a:r>
              <a:rPr lang="es-CO" sz="2200" dirty="0">
                <a:latin typeface="Candara"/>
                <a:cs typeface="Candara"/>
              </a:rPr>
              <a:t>la televisión inteligente; niños y jóvenes que (ab)usan el celular </a:t>
            </a:r>
            <a:r>
              <a:rPr lang="es-CO" sz="2200" dirty="0" smtClean="0">
                <a:latin typeface="Candara"/>
                <a:cs typeface="Candara"/>
              </a:rPr>
              <a:t>, las </a:t>
            </a:r>
            <a:r>
              <a:rPr lang="es-CO" sz="2200" dirty="0">
                <a:latin typeface="Candara"/>
                <a:cs typeface="Candara"/>
              </a:rPr>
              <a:t>formas de crear y remixar  música, las “burbujas de tiempo” para estar con amigos,  las nuevas maneras de intervenir obras plásticas,  las modalidades de lectura fragmentada y superficial y las formas de </a:t>
            </a:r>
            <a:r>
              <a:rPr lang="es-CO" sz="2200" dirty="0" smtClean="0">
                <a:latin typeface="Candara"/>
                <a:cs typeface="Candara"/>
              </a:rPr>
              <a:t>aprender sin intervención adulta.</a:t>
            </a:r>
            <a:endParaRPr lang="es-CO" sz="2200" dirty="0">
              <a:latin typeface="Candara"/>
              <a:cs typeface="Candara"/>
            </a:endParaRPr>
          </a:p>
        </p:txBody>
      </p:sp>
      <p:pic>
        <p:nvPicPr>
          <p:cNvPr id="14" name="Imagen 13"/>
          <p:cNvPicPr>
            <a:picLocks noChangeAspect="1"/>
          </p:cNvPicPr>
          <p:nvPr/>
        </p:nvPicPr>
        <p:blipFill>
          <a:blip r:embed="rId2"/>
          <a:stretch>
            <a:fillRect/>
          </a:stretch>
        </p:blipFill>
        <p:spPr>
          <a:xfrm>
            <a:off x="5396746" y="1772816"/>
            <a:ext cx="3087872" cy="4752528"/>
          </a:xfrm>
          <a:prstGeom prst="rect">
            <a:avLst/>
          </a:prstGeom>
        </p:spPr>
      </p:pic>
    </p:spTree>
    <p:extLst>
      <p:ext uri="{BB962C8B-B14F-4D97-AF65-F5344CB8AC3E}">
        <p14:creationId xmlns:p14="http://schemas.microsoft.com/office/powerpoint/2010/main" val="7997580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5" name="CuadroTexto 4"/>
          <p:cNvSpPr txBox="1"/>
          <p:nvPr/>
        </p:nvSpPr>
        <p:spPr>
          <a:xfrm>
            <a:off x="395288" y="1124744"/>
            <a:ext cx="8353425" cy="430887"/>
          </a:xfrm>
          <a:prstGeom prst="rect">
            <a:avLst/>
          </a:prstGeom>
          <a:noFill/>
          <a:ln>
            <a:solidFill>
              <a:schemeClr val="accent4"/>
            </a:solidFill>
          </a:ln>
        </p:spPr>
        <p:txBody>
          <a:bodyPr wrap="square" rtlCol="0">
            <a:spAutoFit/>
          </a:bodyPr>
          <a:lstStyle/>
          <a:p>
            <a:r>
              <a:rPr lang="es-CO" sz="2200" dirty="0" smtClean="0">
                <a:latin typeface="Candara"/>
                <a:cs typeface="Candara"/>
              </a:rPr>
              <a:t>1.1 La Generación Net</a:t>
            </a:r>
            <a:endParaRPr lang="es-CO" sz="2200" dirty="0">
              <a:latin typeface="Candara"/>
              <a:cs typeface="Candara"/>
            </a:endParaRPr>
          </a:p>
        </p:txBody>
      </p:sp>
      <p:sp>
        <p:nvSpPr>
          <p:cNvPr id="2" name="CuadroTexto 1"/>
          <p:cNvSpPr txBox="1"/>
          <p:nvPr/>
        </p:nvSpPr>
        <p:spPr>
          <a:xfrm>
            <a:off x="395288" y="1700808"/>
            <a:ext cx="8353425" cy="430887"/>
          </a:xfrm>
          <a:prstGeom prst="rect">
            <a:avLst/>
          </a:prstGeom>
          <a:noFill/>
        </p:spPr>
        <p:txBody>
          <a:bodyPr wrap="square" rtlCol="0">
            <a:spAutoFit/>
          </a:bodyPr>
          <a:lstStyle/>
          <a:p>
            <a:r>
              <a:rPr lang="es-CO" sz="2200" dirty="0" smtClean="0">
                <a:latin typeface="Candara"/>
                <a:cs typeface="Candara"/>
              </a:rPr>
              <a:t>Marcas peculiares y comunes a esta generación</a:t>
            </a:r>
            <a:r>
              <a:rPr lang="es-CO" dirty="0" smtClean="0">
                <a:latin typeface="Candara"/>
                <a:cs typeface="Candara"/>
              </a:rPr>
              <a:t>: </a:t>
            </a:r>
            <a:endParaRPr lang="es-CO" dirty="0">
              <a:latin typeface="Candara"/>
              <a:cs typeface="Candara"/>
            </a:endParaRPr>
          </a:p>
        </p:txBody>
      </p:sp>
      <p:sp>
        <p:nvSpPr>
          <p:cNvPr id="3" name="Rectángulo 2"/>
          <p:cNvSpPr/>
          <p:nvPr/>
        </p:nvSpPr>
        <p:spPr>
          <a:xfrm>
            <a:off x="395288" y="2276872"/>
            <a:ext cx="4176712" cy="3139321"/>
          </a:xfrm>
          <a:prstGeom prst="rect">
            <a:avLst/>
          </a:prstGeom>
        </p:spPr>
        <p:txBody>
          <a:bodyPr wrap="square">
            <a:spAutoFit/>
          </a:bodyPr>
          <a:lstStyle/>
          <a:p>
            <a:pPr algn="just">
              <a:spcAft>
                <a:spcPts val="0"/>
              </a:spcAft>
            </a:pPr>
            <a:r>
              <a:rPr lang="es-AR" sz="2200" b="1" dirty="0">
                <a:latin typeface="Candara"/>
                <a:ea typeface="Times New Roman" panose="02020603050405020304" pitchFamily="18" charset="0"/>
                <a:cs typeface="Candara"/>
              </a:rPr>
              <a:t>1.- Modificación en el uso de las competencias </a:t>
            </a:r>
            <a:r>
              <a:rPr lang="es-AR" sz="2200" b="1" dirty="0" smtClean="0">
                <a:latin typeface="Candara"/>
                <a:ea typeface="Times New Roman" panose="02020603050405020304" pitchFamily="18" charset="0"/>
                <a:cs typeface="Candara"/>
              </a:rPr>
              <a:t>lingüísticas</a:t>
            </a:r>
          </a:p>
          <a:p>
            <a:pPr algn="just">
              <a:spcAft>
                <a:spcPts val="0"/>
              </a:spcAft>
            </a:pPr>
            <a:endParaRPr lang="es-CO" sz="2200" dirty="0">
              <a:latin typeface="Candara"/>
              <a:ea typeface="Times New Roman" panose="02020603050405020304" pitchFamily="18" charset="0"/>
              <a:cs typeface="Candara"/>
            </a:endParaRPr>
          </a:p>
          <a:p>
            <a:pPr marL="342900" lvl="0" indent="-342900" algn="just">
              <a:spcAft>
                <a:spcPts val="0"/>
              </a:spcAft>
              <a:buFont typeface="Wingdings" panose="05000000000000000000" pitchFamily="2" charset="2"/>
              <a:buChar char=""/>
              <a:tabLst>
                <a:tab pos="457200" algn="l"/>
              </a:tabLst>
            </a:pPr>
            <a:r>
              <a:rPr lang="es-AR" sz="2200" dirty="0">
                <a:latin typeface="Candara"/>
                <a:ea typeface="Times New Roman" panose="02020603050405020304" pitchFamily="18" charset="0"/>
                <a:cs typeface="Candara"/>
              </a:rPr>
              <a:t>Escritura breve y “codificada” </a:t>
            </a:r>
            <a:endParaRPr lang="es-AR" sz="2200" dirty="0" smtClean="0">
              <a:latin typeface="Candara"/>
              <a:ea typeface="Times New Roman" panose="02020603050405020304" pitchFamily="18" charset="0"/>
              <a:cs typeface="Candara"/>
            </a:endParaRPr>
          </a:p>
          <a:p>
            <a:pPr marL="342900" lvl="0" indent="-342900" algn="just">
              <a:spcAft>
                <a:spcPts val="0"/>
              </a:spcAft>
              <a:buFont typeface="Wingdings" panose="05000000000000000000" pitchFamily="2" charset="2"/>
              <a:buChar char=""/>
              <a:tabLst>
                <a:tab pos="457200" algn="l"/>
              </a:tabLst>
            </a:pPr>
            <a:r>
              <a:rPr lang="es-AR" sz="2200" dirty="0" smtClean="0">
                <a:latin typeface="Candara"/>
                <a:ea typeface="Times New Roman" panose="02020603050405020304" pitchFamily="18" charset="0"/>
                <a:cs typeface="Candara"/>
              </a:rPr>
              <a:t>Lectura  </a:t>
            </a:r>
            <a:r>
              <a:rPr lang="es-AR" sz="2200" dirty="0">
                <a:latin typeface="Candara"/>
                <a:ea typeface="Times New Roman" panose="02020603050405020304" pitchFamily="18" charset="0"/>
                <a:cs typeface="Candara"/>
              </a:rPr>
              <a:t>como “aventura hipertextual”, </a:t>
            </a:r>
            <a:endParaRPr lang="es-AR" sz="2200" dirty="0" smtClean="0">
              <a:latin typeface="Candara"/>
              <a:ea typeface="Times New Roman" panose="02020603050405020304" pitchFamily="18" charset="0"/>
              <a:cs typeface="Candara"/>
            </a:endParaRPr>
          </a:p>
          <a:p>
            <a:pPr marL="342900" lvl="0" indent="-342900" algn="just">
              <a:spcAft>
                <a:spcPts val="0"/>
              </a:spcAft>
              <a:buFont typeface="Wingdings" panose="05000000000000000000" pitchFamily="2" charset="2"/>
              <a:buChar char=""/>
              <a:tabLst>
                <a:tab pos="457200" algn="l"/>
              </a:tabLst>
            </a:pPr>
            <a:r>
              <a:rPr lang="es-AR" sz="2200" dirty="0" smtClean="0">
                <a:latin typeface="Candara"/>
                <a:ea typeface="Times New Roman" panose="02020603050405020304" pitchFamily="18" charset="0"/>
                <a:cs typeface="Candara"/>
              </a:rPr>
              <a:t>Cadena </a:t>
            </a:r>
            <a:r>
              <a:rPr lang="es-AR" sz="2200" dirty="0">
                <a:latin typeface="Candara"/>
                <a:ea typeface="Times New Roman" panose="02020603050405020304" pitchFamily="18" charset="0"/>
                <a:cs typeface="Candara"/>
              </a:rPr>
              <a:t>de relaciones humorísticas en la oralidad </a:t>
            </a:r>
            <a:endParaRPr lang="es-AR" sz="2200" dirty="0" smtClean="0">
              <a:latin typeface="Candara"/>
              <a:ea typeface="Times New Roman" panose="02020603050405020304" pitchFamily="18" charset="0"/>
              <a:cs typeface="Candara"/>
            </a:endParaRPr>
          </a:p>
          <a:p>
            <a:pPr marL="342900" lvl="0" indent="-342900" algn="just">
              <a:spcAft>
                <a:spcPts val="0"/>
              </a:spcAft>
              <a:buFont typeface="Wingdings" panose="05000000000000000000" pitchFamily="2" charset="2"/>
              <a:buChar char=""/>
              <a:tabLst>
                <a:tab pos="457200" algn="l"/>
              </a:tabLst>
            </a:pPr>
            <a:r>
              <a:rPr lang="es-AR" sz="2200" dirty="0" smtClean="0">
                <a:latin typeface="Candara"/>
                <a:ea typeface="Times New Roman" panose="02020603050405020304" pitchFamily="18" charset="0"/>
                <a:cs typeface="Candara"/>
              </a:rPr>
              <a:t>Producción colectiva</a:t>
            </a:r>
            <a:r>
              <a:rPr lang="es-AR" sz="2200" b="1" dirty="0" smtClean="0">
                <a:latin typeface="Candara"/>
                <a:ea typeface="Times New Roman" panose="02020603050405020304" pitchFamily="18" charset="0"/>
                <a:cs typeface="Candara"/>
              </a:rPr>
              <a:t>.</a:t>
            </a:r>
            <a:endParaRPr lang="es-CO" sz="2200" dirty="0">
              <a:effectLst/>
              <a:latin typeface="Candara"/>
              <a:ea typeface="Times New Roman" panose="02020603050405020304" pitchFamily="18" charset="0"/>
              <a:cs typeface="Candara"/>
            </a:endParaRPr>
          </a:p>
        </p:txBody>
      </p:sp>
      <p:pic>
        <p:nvPicPr>
          <p:cNvPr id="9" name="Imagen 8"/>
          <p:cNvPicPr>
            <a:picLocks noChangeAspect="1"/>
          </p:cNvPicPr>
          <p:nvPr/>
        </p:nvPicPr>
        <p:blipFill>
          <a:blip r:embed="rId2"/>
          <a:stretch>
            <a:fillRect/>
          </a:stretch>
        </p:blipFill>
        <p:spPr>
          <a:xfrm>
            <a:off x="4848188" y="2420888"/>
            <a:ext cx="3888355" cy="3964432"/>
          </a:xfrm>
          <a:prstGeom prst="rect">
            <a:avLst/>
          </a:prstGeom>
        </p:spPr>
      </p:pic>
      <p:sp>
        <p:nvSpPr>
          <p:cNvPr id="10" name="CuadroTexto 9"/>
          <p:cNvSpPr txBox="1"/>
          <p:nvPr/>
        </p:nvSpPr>
        <p:spPr>
          <a:xfrm>
            <a:off x="395288" y="5661248"/>
            <a:ext cx="3384624" cy="430887"/>
          </a:xfrm>
          <a:prstGeom prst="rect">
            <a:avLst/>
          </a:prstGeom>
          <a:noFill/>
        </p:spPr>
        <p:txBody>
          <a:bodyPr wrap="square" rtlCol="0">
            <a:spAutoFit/>
          </a:bodyPr>
          <a:lstStyle/>
          <a:p>
            <a:r>
              <a:rPr lang="es-CO" sz="2200" dirty="0" smtClean="0">
                <a:latin typeface="Candara"/>
                <a:cs typeface="Candara"/>
                <a:hlinkClick r:id="rId3" action="ppaction://hlinkfile"/>
              </a:rPr>
              <a:t>Generación NET</a:t>
            </a:r>
            <a:endParaRPr lang="es-CO" sz="2200" dirty="0">
              <a:latin typeface="Candara"/>
              <a:cs typeface="Candara"/>
            </a:endParaRPr>
          </a:p>
        </p:txBody>
      </p:sp>
    </p:spTree>
    <p:extLst>
      <p:ext uri="{BB962C8B-B14F-4D97-AF65-F5344CB8AC3E}">
        <p14:creationId xmlns:p14="http://schemas.microsoft.com/office/powerpoint/2010/main" val="18889237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5219700" y="115888"/>
            <a:ext cx="3171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MX" sz="1200" b="1" dirty="0">
                <a:solidFill>
                  <a:srgbClr val="00007D"/>
                </a:solidFill>
                <a:latin typeface="Candara"/>
                <a:cs typeface="Candara"/>
              </a:rPr>
              <a:t>ACERCAMIENTO A LAS CULTURAS JUVENILES</a:t>
            </a:r>
            <a:endParaRPr lang="es-ES" sz="1200" b="1" dirty="0">
              <a:solidFill>
                <a:srgbClr val="00007D"/>
              </a:solidFill>
              <a:latin typeface="Candara"/>
              <a:cs typeface="Candara"/>
            </a:endParaRPr>
          </a:p>
        </p:txBody>
      </p:sp>
      <p:sp>
        <p:nvSpPr>
          <p:cNvPr id="4" name="2 CuadroTexto"/>
          <p:cNvSpPr txBox="1"/>
          <p:nvPr/>
        </p:nvSpPr>
        <p:spPr>
          <a:xfrm>
            <a:off x="395288" y="620713"/>
            <a:ext cx="8353425" cy="400050"/>
          </a:xfrm>
          <a:prstGeom prst="rect">
            <a:avLst/>
          </a:prstGeom>
          <a:solidFill>
            <a:schemeClr val="bg2">
              <a:lumMod val="75000"/>
            </a:schemeClr>
          </a:solidFill>
          <a:ln w="25400" cmpd="dbl">
            <a:noFill/>
          </a:ln>
        </p:spPr>
        <p:txBody>
          <a:bodyPr>
            <a:spAutoFit/>
          </a:bodyPr>
          <a:lstStyle/>
          <a:p>
            <a:pPr algn="just" eaLnBrk="1" fontAlgn="auto" hangingPunct="1">
              <a:spcBef>
                <a:spcPts val="0"/>
              </a:spcBef>
              <a:spcAft>
                <a:spcPts val="0"/>
              </a:spcAft>
              <a:defRPr/>
            </a:pPr>
            <a:r>
              <a:rPr lang="es-CO" sz="2000" b="1" dirty="0" smtClean="0">
                <a:solidFill>
                  <a:srgbClr val="FFFFFF"/>
                </a:solidFill>
                <a:effectLst>
                  <a:outerShdw blurRad="38100" dist="38100" dir="2700000" algn="tl">
                    <a:srgbClr val="000000">
                      <a:alpha val="43137"/>
                    </a:srgbClr>
                  </a:outerShdw>
                </a:effectLst>
                <a:latin typeface="Candara"/>
                <a:cs typeface="Candara"/>
              </a:rPr>
              <a:t>1. HÁBITOS Y CONSUMOS CULTURALES DE LOS JÓVENES </a:t>
            </a:r>
            <a:endParaRPr lang="es-CO" sz="2000" b="1" dirty="0">
              <a:solidFill>
                <a:srgbClr val="FFFFFF"/>
              </a:solidFill>
              <a:effectLst>
                <a:outerShdw blurRad="38100" dist="38100" dir="2700000" algn="tl">
                  <a:srgbClr val="000000">
                    <a:alpha val="43137"/>
                  </a:srgbClr>
                </a:outerShdw>
              </a:effectLst>
              <a:latin typeface="Candara"/>
              <a:cs typeface="Candara"/>
            </a:endParaRPr>
          </a:p>
        </p:txBody>
      </p:sp>
      <p:sp>
        <p:nvSpPr>
          <p:cNvPr id="5" name="CuadroTexto 4"/>
          <p:cNvSpPr txBox="1"/>
          <p:nvPr/>
        </p:nvSpPr>
        <p:spPr>
          <a:xfrm>
            <a:off x="395288" y="1124744"/>
            <a:ext cx="8353425" cy="430887"/>
          </a:xfrm>
          <a:prstGeom prst="rect">
            <a:avLst/>
          </a:prstGeom>
          <a:noFill/>
          <a:ln>
            <a:solidFill>
              <a:schemeClr val="accent4"/>
            </a:solidFill>
          </a:ln>
        </p:spPr>
        <p:txBody>
          <a:bodyPr wrap="square" rtlCol="0">
            <a:spAutoFit/>
          </a:bodyPr>
          <a:lstStyle/>
          <a:p>
            <a:r>
              <a:rPr lang="es-CO" sz="2200" dirty="0" smtClean="0">
                <a:latin typeface="Candara"/>
                <a:cs typeface="Candara"/>
              </a:rPr>
              <a:t>1.1 La Generación Net</a:t>
            </a:r>
            <a:endParaRPr lang="es-CO" sz="2200" dirty="0">
              <a:latin typeface="Candara"/>
              <a:cs typeface="Candara"/>
            </a:endParaRPr>
          </a:p>
        </p:txBody>
      </p:sp>
      <p:sp>
        <p:nvSpPr>
          <p:cNvPr id="2" name="CuadroTexto 1"/>
          <p:cNvSpPr txBox="1"/>
          <p:nvPr/>
        </p:nvSpPr>
        <p:spPr>
          <a:xfrm>
            <a:off x="395288" y="1700808"/>
            <a:ext cx="4464744" cy="4154984"/>
          </a:xfrm>
          <a:prstGeom prst="rect">
            <a:avLst/>
          </a:prstGeom>
          <a:noFill/>
        </p:spPr>
        <p:txBody>
          <a:bodyPr wrap="square" rtlCol="0">
            <a:spAutoFit/>
          </a:bodyPr>
          <a:lstStyle/>
          <a:p>
            <a:pPr marL="457200" indent="-457200">
              <a:buAutoNum type="arabicPeriod" startAt="2"/>
            </a:pPr>
            <a:r>
              <a:rPr lang="es-CO" sz="2200" b="1" dirty="0" smtClean="0">
                <a:latin typeface="Candara"/>
                <a:cs typeface="Candara"/>
              </a:rPr>
              <a:t>Reacelerar </a:t>
            </a:r>
            <a:r>
              <a:rPr lang="es-CO" sz="2200" b="1" dirty="0">
                <a:latin typeface="Candara"/>
                <a:cs typeface="Candara"/>
              </a:rPr>
              <a:t>las </a:t>
            </a:r>
            <a:r>
              <a:rPr lang="es-CO" sz="2200" b="1" dirty="0" smtClean="0">
                <a:latin typeface="Candara"/>
                <a:cs typeface="Candara"/>
              </a:rPr>
              <a:t>multiacciones: </a:t>
            </a:r>
          </a:p>
          <a:p>
            <a:endParaRPr lang="es-CO" sz="2200" b="1" dirty="0">
              <a:latin typeface="Candara"/>
              <a:cs typeface="Candara"/>
            </a:endParaRPr>
          </a:p>
          <a:p>
            <a:pPr marL="342900" indent="-342900">
              <a:buFont typeface="Wingdings" panose="05000000000000000000" pitchFamily="2" charset="2"/>
              <a:buChar char="ü"/>
            </a:pPr>
            <a:r>
              <a:rPr lang="es-CO" sz="2200" dirty="0" smtClean="0">
                <a:latin typeface="Candara"/>
                <a:cs typeface="Candara"/>
              </a:rPr>
              <a:t>Diálogos </a:t>
            </a:r>
            <a:r>
              <a:rPr lang="es-CO" sz="2200" dirty="0">
                <a:latin typeface="Candara"/>
                <a:cs typeface="Candara"/>
              </a:rPr>
              <a:t>veloces, rapidísimos</a:t>
            </a:r>
          </a:p>
          <a:p>
            <a:pPr marL="342900" indent="-342900">
              <a:buFont typeface="Wingdings" panose="05000000000000000000" pitchFamily="2" charset="2"/>
              <a:buChar char="ü"/>
            </a:pPr>
            <a:r>
              <a:rPr lang="es-CO" sz="2200" dirty="0" smtClean="0">
                <a:latin typeface="Candara"/>
                <a:cs typeface="Candara"/>
              </a:rPr>
              <a:t>Capacidad </a:t>
            </a:r>
            <a:r>
              <a:rPr lang="es-CO" sz="2200" dirty="0">
                <a:latin typeface="Candara"/>
                <a:cs typeface="Candara"/>
              </a:rPr>
              <a:t>de mantener varias conversaciones por múltiples canales a la vez, sin </a:t>
            </a:r>
            <a:r>
              <a:rPr lang="es-CO" sz="2200" dirty="0" smtClean="0">
                <a:latin typeface="Candara"/>
                <a:cs typeface="Candara"/>
              </a:rPr>
              <a:t>perderse.</a:t>
            </a:r>
          </a:p>
          <a:p>
            <a:pPr marL="342900" indent="-342900">
              <a:buFont typeface="Wingdings" panose="05000000000000000000" pitchFamily="2" charset="2"/>
              <a:buChar char="ü"/>
            </a:pPr>
            <a:r>
              <a:rPr lang="es-CO" sz="2200" dirty="0" smtClean="0">
                <a:latin typeface="Candara"/>
                <a:cs typeface="Candara"/>
              </a:rPr>
              <a:t>Necesidad </a:t>
            </a:r>
            <a:r>
              <a:rPr lang="es-CO" sz="2200" dirty="0">
                <a:latin typeface="Candara"/>
                <a:cs typeface="Candara"/>
              </a:rPr>
              <a:t>de “colgarse en la nube” (Cloud computting) . </a:t>
            </a:r>
            <a:endParaRPr lang="es-CO" sz="2200" dirty="0" smtClean="0">
              <a:latin typeface="Candara"/>
              <a:cs typeface="Candara"/>
            </a:endParaRPr>
          </a:p>
          <a:p>
            <a:pPr marL="342900" indent="-342900">
              <a:buFont typeface="Wingdings" panose="05000000000000000000" pitchFamily="2" charset="2"/>
              <a:buChar char="ü"/>
            </a:pPr>
            <a:r>
              <a:rPr lang="es-CO" sz="2200" dirty="0" smtClean="0">
                <a:latin typeface="Candara"/>
                <a:cs typeface="Candara"/>
              </a:rPr>
              <a:t>Aprovechamiento </a:t>
            </a:r>
            <a:r>
              <a:rPr lang="es-CO" sz="2200" dirty="0">
                <a:latin typeface="Candara"/>
                <a:cs typeface="Candara"/>
              </a:rPr>
              <a:t>de las “burbujas” de tiempo (lapsos cortos) para hacer mil cosas posibles .</a:t>
            </a:r>
          </a:p>
        </p:txBody>
      </p:sp>
      <p:pic>
        <p:nvPicPr>
          <p:cNvPr id="6" name="Imagen 5"/>
          <p:cNvPicPr>
            <a:picLocks noChangeAspect="1"/>
          </p:cNvPicPr>
          <p:nvPr/>
        </p:nvPicPr>
        <p:blipFill>
          <a:blip r:embed="rId2"/>
          <a:stretch>
            <a:fillRect/>
          </a:stretch>
        </p:blipFill>
        <p:spPr>
          <a:xfrm>
            <a:off x="4610945" y="2420888"/>
            <a:ext cx="4104705" cy="3124200"/>
          </a:xfrm>
          <a:prstGeom prst="rect">
            <a:avLst/>
          </a:prstGeom>
        </p:spPr>
      </p:pic>
    </p:spTree>
    <p:extLst>
      <p:ext uri="{BB962C8B-B14F-4D97-AF65-F5344CB8AC3E}">
        <p14:creationId xmlns:p14="http://schemas.microsoft.com/office/powerpoint/2010/main" val="3809571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Píxel">
  <a:themeElements>
    <a:clrScheme name="Píxel 16">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2148EF"/>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CC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5000"/>
          </a:spcBef>
          <a:spcAft>
            <a:spcPct val="25000"/>
          </a:spcAft>
          <a:buClr>
            <a:schemeClr val="bg2"/>
          </a:buClr>
          <a:buSzPct val="100000"/>
          <a:buFont typeface="Wingdings" pitchFamily="2" charset="2"/>
          <a:buChar char=""/>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CC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5000"/>
          </a:spcBef>
          <a:spcAft>
            <a:spcPct val="25000"/>
          </a:spcAft>
          <a:buClr>
            <a:schemeClr val="bg2"/>
          </a:buClr>
          <a:buSzPct val="100000"/>
          <a:buFont typeface="Wingdings" pitchFamily="2" charset="2"/>
          <a:buChar char=""/>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í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DEB3FF"/>
        </a:folHlink>
      </a:clrScheme>
      <a:clrMap bg1="lt1" tx1="dk1" bg2="lt2" tx2="dk2" accent1="accent1" accent2="accent2" accent3="accent3" accent4="accent4" accent5="accent5" accent6="accent6" hlink="hlink" folHlink="folHlink"/>
    </a:extraClrScheme>
    <a:extraClrScheme>
      <a:clrScheme name="Píxel 14">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6A6268"/>
        </a:folHlink>
      </a:clrScheme>
      <a:clrMap bg1="lt1" tx1="dk1" bg2="lt2" tx2="dk2" accent1="accent1" accent2="accent2" accent3="accent3" accent4="accent4" accent5="accent5" accent6="accent6" hlink="hlink" folHlink="folHlink"/>
    </a:extraClrScheme>
    <a:extraClrScheme>
      <a:clrScheme name="Píxel 15">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B17B1"/>
        </a:folHlink>
      </a:clrScheme>
      <a:clrMap bg1="lt1" tx1="dk1" bg2="lt2" tx2="dk2" accent1="accent1" accent2="accent2" accent3="accent3" accent4="accent4" accent5="accent5" accent6="accent6" hlink="hlink" folHlink="folHlink"/>
    </a:extraClrScheme>
    <a:extraClrScheme>
      <a:clrScheme name="Píxel 16">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2148E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2425</Words>
  <Application>Microsoft Macintosh PowerPoint</Application>
  <PresentationFormat>Presentación en pantalla (4:3)</PresentationFormat>
  <Paragraphs>204</Paragraphs>
  <Slides>31</Slides>
  <Notes>2</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1_Píxel</vt:lpstr>
      <vt:lpstr> ¿CÓMO ENSEÑAR Y ACOMPAÑAR A LA  GENERACIÓN NET?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Acompañar a los jóvenes en la vida diaria  </dc:title>
  <dc:creator>Pérez Rodríguez</dc:creator>
  <cp:lastModifiedBy>Oscar Armando Pérez Sayago</cp:lastModifiedBy>
  <cp:revision>51</cp:revision>
  <dcterms:created xsi:type="dcterms:W3CDTF">2012-08-11T15:45:38Z</dcterms:created>
  <dcterms:modified xsi:type="dcterms:W3CDTF">2015-07-13T17:08:34Z</dcterms:modified>
</cp:coreProperties>
</file>